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3"/>
    <p:sldId id="257" r:id="rId4"/>
    <p:sldId id="256" r:id="rId5"/>
    <p:sldId id="259" r:id="rId6"/>
    <p:sldId id="260" r:id="rId7"/>
    <p:sldId id="261" r:id="rId8"/>
    <p:sldId id="262" r:id="rId9"/>
    <p:sldId id="263" r:id="rId10"/>
    <p:sldId id="264" r:id="rId11"/>
    <p:sldId id="265" r:id="rId12"/>
  </p:sldIdLst>
  <p:sldSz cx="9144000" cy="6858000" type="screen4x3"/>
  <p:notesSz cx="6797675" cy="9928225"/>
  <p:custDataLst>
    <p:tags r:id="rId16"/>
  </p:custDataLst>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145"/>
    <p:restoredTop sz="94660"/>
  </p:normalViewPr>
  <p:slideViewPr>
    <p:cSldViewPr showGuides="1">
      <p:cViewPr varScale="1">
        <p:scale>
          <a:sx n="102" d="100"/>
          <a:sy n="102" d="100"/>
        </p:scale>
        <p:origin x="2400" y="108"/>
      </p:cViewPr>
      <p:guideLst>
        <p:guide orient="horz" pos="2137"/>
        <p:guide pos="2880"/>
      </p:guideLst>
    </p:cSldViewPr>
  </p:slideViewPr>
  <p:notesTextViewPr>
    <p:cViewPr>
      <p:scale>
        <a:sx n="100" d="100"/>
        <a:sy n="100" d="100"/>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zh-CN" altLang="en-US"/>
          </a:p>
        </p:txBody>
      </p:sp>
      <p:sp>
        <p:nvSpPr>
          <p:cNvPr id="4" name="日期占位符 1027"/>
          <p:cNvSpPr>
            <a:spLocks noGrp="1"/>
          </p:cNvSpPr>
          <p:nvPr>
            <p:ph type="dt" sz="half" idx="10"/>
          </p:nvPr>
        </p:nvSpPr>
        <p:spPr/>
        <p:txBody>
          <a:bodyPr/>
          <a:lstStyle>
            <a:lvl1pPr>
              <a:defRPr/>
            </a:lvl1pPr>
          </a:lstStyle>
          <a:p>
            <a:pPr>
              <a:defRPr/>
            </a:pPr>
            <a:endParaRPr lang="zh-CN" altLang="en-US"/>
          </a:p>
        </p:txBody>
      </p:sp>
      <p:sp>
        <p:nvSpPr>
          <p:cNvPr id="5" name="页脚占位符 1028"/>
          <p:cNvSpPr>
            <a:spLocks noGrp="1"/>
          </p:cNvSpPr>
          <p:nvPr>
            <p:ph type="ftr" sz="quarter" idx="11"/>
          </p:nvPr>
        </p:nvSpPr>
        <p:spPr/>
        <p:txBody>
          <a:bodyPr/>
          <a:lstStyle>
            <a:lvl1pPr>
              <a:defRPr/>
            </a:lvl1pPr>
          </a:lstStyle>
          <a:p>
            <a:pPr>
              <a:defRPr/>
            </a:pPr>
            <a:endParaRPr lang="zh-CN" altLang="en-US"/>
          </a:p>
        </p:txBody>
      </p:sp>
      <p:sp>
        <p:nvSpPr>
          <p:cNvPr id="6" name="灯片编号占位符 1029"/>
          <p:cNvSpPr>
            <a:spLocks noGrp="1"/>
          </p:cNvSpPr>
          <p:nvPr>
            <p:ph type="sldNum" sz="quarter" idx="12"/>
          </p:nvPr>
        </p:nvSpPr>
        <p:spPr/>
        <p:txBody>
          <a:bodyPr/>
          <a:lstStyle>
            <a:lvl1pPr>
              <a:defRPr/>
            </a:lvl1pPr>
          </a:lstStyle>
          <a:p>
            <a:pPr>
              <a:defRPr/>
            </a:pPr>
            <a:fld id="{7956CCBA-E6CB-432B-A7D3-874F48F332A0}"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1027"/>
          <p:cNvSpPr>
            <a:spLocks noGrp="1"/>
          </p:cNvSpPr>
          <p:nvPr>
            <p:ph type="dt" sz="half" idx="10"/>
          </p:nvPr>
        </p:nvSpPr>
        <p:spPr/>
        <p:txBody>
          <a:bodyPr/>
          <a:lstStyle>
            <a:lvl1pPr>
              <a:defRPr/>
            </a:lvl1pPr>
          </a:lstStyle>
          <a:p>
            <a:pPr>
              <a:defRPr/>
            </a:pPr>
            <a:endParaRPr lang="zh-CN" altLang="en-US"/>
          </a:p>
        </p:txBody>
      </p:sp>
      <p:sp>
        <p:nvSpPr>
          <p:cNvPr id="5" name="页脚占位符 1028"/>
          <p:cNvSpPr>
            <a:spLocks noGrp="1"/>
          </p:cNvSpPr>
          <p:nvPr>
            <p:ph type="ftr" sz="quarter" idx="11"/>
          </p:nvPr>
        </p:nvSpPr>
        <p:spPr/>
        <p:txBody>
          <a:bodyPr/>
          <a:lstStyle>
            <a:lvl1pPr>
              <a:defRPr/>
            </a:lvl1pPr>
          </a:lstStyle>
          <a:p>
            <a:pPr>
              <a:defRPr/>
            </a:pPr>
            <a:endParaRPr lang="zh-CN" altLang="en-US"/>
          </a:p>
        </p:txBody>
      </p:sp>
      <p:sp>
        <p:nvSpPr>
          <p:cNvPr id="6" name="灯片编号占位符 1029"/>
          <p:cNvSpPr>
            <a:spLocks noGrp="1"/>
          </p:cNvSpPr>
          <p:nvPr>
            <p:ph type="sldNum" sz="quarter" idx="12"/>
          </p:nvPr>
        </p:nvSpPr>
        <p:spPr/>
        <p:txBody>
          <a:bodyPr/>
          <a:lstStyle>
            <a:lvl1pPr>
              <a:defRPr/>
            </a:lvl1pPr>
          </a:lstStyle>
          <a:p>
            <a:pPr>
              <a:defRPr/>
            </a:pPr>
            <a:fld id="{5F3AAFF1-2C6E-4A6D-BE0B-A6DFA9DCC390}"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1027"/>
          <p:cNvSpPr>
            <a:spLocks noGrp="1"/>
          </p:cNvSpPr>
          <p:nvPr>
            <p:ph type="dt" sz="half" idx="10"/>
          </p:nvPr>
        </p:nvSpPr>
        <p:spPr/>
        <p:txBody>
          <a:bodyPr/>
          <a:lstStyle>
            <a:lvl1pPr>
              <a:defRPr/>
            </a:lvl1pPr>
          </a:lstStyle>
          <a:p>
            <a:pPr>
              <a:defRPr/>
            </a:pPr>
            <a:endParaRPr lang="zh-CN" altLang="en-US"/>
          </a:p>
        </p:txBody>
      </p:sp>
      <p:sp>
        <p:nvSpPr>
          <p:cNvPr id="5" name="页脚占位符 1028"/>
          <p:cNvSpPr>
            <a:spLocks noGrp="1"/>
          </p:cNvSpPr>
          <p:nvPr>
            <p:ph type="ftr" sz="quarter" idx="11"/>
          </p:nvPr>
        </p:nvSpPr>
        <p:spPr/>
        <p:txBody>
          <a:bodyPr/>
          <a:lstStyle>
            <a:lvl1pPr>
              <a:defRPr/>
            </a:lvl1pPr>
          </a:lstStyle>
          <a:p>
            <a:pPr>
              <a:defRPr/>
            </a:pPr>
            <a:endParaRPr lang="zh-CN" altLang="en-US"/>
          </a:p>
        </p:txBody>
      </p:sp>
      <p:sp>
        <p:nvSpPr>
          <p:cNvPr id="6" name="灯片编号占位符 1029"/>
          <p:cNvSpPr>
            <a:spLocks noGrp="1"/>
          </p:cNvSpPr>
          <p:nvPr>
            <p:ph type="sldNum" sz="quarter" idx="12"/>
          </p:nvPr>
        </p:nvSpPr>
        <p:spPr/>
        <p:txBody>
          <a:bodyPr/>
          <a:lstStyle>
            <a:lvl1pPr>
              <a:defRPr/>
            </a:lvl1pPr>
          </a:lstStyle>
          <a:p>
            <a:pPr>
              <a:defRPr/>
            </a:pPr>
            <a:fld id="{9FE80605-7544-4C74-92D9-3D8CBD04F651}"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1027"/>
          <p:cNvSpPr>
            <a:spLocks noGrp="1"/>
          </p:cNvSpPr>
          <p:nvPr>
            <p:ph type="dt" sz="half" idx="10"/>
          </p:nvPr>
        </p:nvSpPr>
        <p:spPr/>
        <p:txBody>
          <a:bodyPr/>
          <a:lstStyle>
            <a:lvl1pPr>
              <a:defRPr/>
            </a:lvl1pPr>
          </a:lstStyle>
          <a:p>
            <a:pPr>
              <a:defRPr/>
            </a:pPr>
            <a:endParaRPr lang="zh-CN" altLang="en-US"/>
          </a:p>
        </p:txBody>
      </p:sp>
      <p:sp>
        <p:nvSpPr>
          <p:cNvPr id="5" name="页脚占位符 1028"/>
          <p:cNvSpPr>
            <a:spLocks noGrp="1"/>
          </p:cNvSpPr>
          <p:nvPr>
            <p:ph type="ftr" sz="quarter" idx="11"/>
          </p:nvPr>
        </p:nvSpPr>
        <p:spPr/>
        <p:txBody>
          <a:bodyPr/>
          <a:lstStyle>
            <a:lvl1pPr>
              <a:defRPr/>
            </a:lvl1pPr>
          </a:lstStyle>
          <a:p>
            <a:pPr>
              <a:defRPr/>
            </a:pPr>
            <a:endParaRPr lang="zh-CN" altLang="en-US"/>
          </a:p>
        </p:txBody>
      </p:sp>
      <p:sp>
        <p:nvSpPr>
          <p:cNvPr id="6" name="灯片编号占位符 1029"/>
          <p:cNvSpPr>
            <a:spLocks noGrp="1"/>
          </p:cNvSpPr>
          <p:nvPr>
            <p:ph type="sldNum" sz="quarter" idx="12"/>
          </p:nvPr>
        </p:nvSpPr>
        <p:spPr/>
        <p:txBody>
          <a:bodyPr/>
          <a:lstStyle>
            <a:lvl1pPr>
              <a:defRPr/>
            </a:lvl1pPr>
          </a:lstStyle>
          <a:p>
            <a:pPr>
              <a:defRPr/>
            </a:pPr>
            <a:fld id="{319B8A77-5ED4-49C2-B72A-8797DDBC217A}"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日期占位符 1027"/>
          <p:cNvSpPr>
            <a:spLocks noGrp="1"/>
          </p:cNvSpPr>
          <p:nvPr>
            <p:ph type="dt" sz="half" idx="10"/>
          </p:nvPr>
        </p:nvSpPr>
        <p:spPr/>
        <p:txBody>
          <a:bodyPr/>
          <a:lstStyle>
            <a:lvl1pPr>
              <a:defRPr/>
            </a:lvl1pPr>
          </a:lstStyle>
          <a:p>
            <a:pPr>
              <a:defRPr/>
            </a:pPr>
            <a:endParaRPr lang="zh-CN" altLang="en-US"/>
          </a:p>
        </p:txBody>
      </p:sp>
      <p:sp>
        <p:nvSpPr>
          <p:cNvPr id="5" name="页脚占位符 1028"/>
          <p:cNvSpPr>
            <a:spLocks noGrp="1"/>
          </p:cNvSpPr>
          <p:nvPr>
            <p:ph type="ftr" sz="quarter" idx="11"/>
          </p:nvPr>
        </p:nvSpPr>
        <p:spPr/>
        <p:txBody>
          <a:bodyPr/>
          <a:lstStyle>
            <a:lvl1pPr>
              <a:defRPr/>
            </a:lvl1pPr>
          </a:lstStyle>
          <a:p>
            <a:pPr>
              <a:defRPr/>
            </a:pPr>
            <a:endParaRPr lang="zh-CN" altLang="en-US"/>
          </a:p>
        </p:txBody>
      </p:sp>
      <p:sp>
        <p:nvSpPr>
          <p:cNvPr id="6" name="灯片编号占位符 1029"/>
          <p:cNvSpPr>
            <a:spLocks noGrp="1"/>
          </p:cNvSpPr>
          <p:nvPr>
            <p:ph type="sldNum" sz="quarter" idx="12"/>
          </p:nvPr>
        </p:nvSpPr>
        <p:spPr/>
        <p:txBody>
          <a:bodyPr/>
          <a:lstStyle>
            <a:lvl1pPr>
              <a:defRPr/>
            </a:lvl1pPr>
          </a:lstStyle>
          <a:p>
            <a:pPr>
              <a:defRPr/>
            </a:pPr>
            <a:fld id="{5E23363B-86CA-471A-AD3E-C0D5CE8AF5BF}"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1027"/>
          <p:cNvSpPr>
            <a:spLocks noGrp="1"/>
          </p:cNvSpPr>
          <p:nvPr>
            <p:ph type="dt" sz="half" idx="10"/>
          </p:nvPr>
        </p:nvSpPr>
        <p:spPr/>
        <p:txBody>
          <a:bodyPr/>
          <a:lstStyle>
            <a:lvl1pPr>
              <a:defRPr/>
            </a:lvl1pPr>
          </a:lstStyle>
          <a:p>
            <a:pPr>
              <a:defRPr/>
            </a:pPr>
            <a:endParaRPr lang="zh-CN" altLang="en-US"/>
          </a:p>
        </p:txBody>
      </p:sp>
      <p:sp>
        <p:nvSpPr>
          <p:cNvPr id="6" name="页脚占位符 1028"/>
          <p:cNvSpPr>
            <a:spLocks noGrp="1"/>
          </p:cNvSpPr>
          <p:nvPr>
            <p:ph type="ftr" sz="quarter" idx="11"/>
          </p:nvPr>
        </p:nvSpPr>
        <p:spPr/>
        <p:txBody>
          <a:bodyPr/>
          <a:lstStyle>
            <a:lvl1pPr>
              <a:defRPr/>
            </a:lvl1pPr>
          </a:lstStyle>
          <a:p>
            <a:pPr>
              <a:defRPr/>
            </a:pPr>
            <a:endParaRPr lang="zh-CN" altLang="en-US"/>
          </a:p>
        </p:txBody>
      </p:sp>
      <p:sp>
        <p:nvSpPr>
          <p:cNvPr id="7" name="灯片编号占位符 1029"/>
          <p:cNvSpPr>
            <a:spLocks noGrp="1"/>
          </p:cNvSpPr>
          <p:nvPr>
            <p:ph type="sldNum" sz="quarter" idx="12"/>
          </p:nvPr>
        </p:nvSpPr>
        <p:spPr/>
        <p:txBody>
          <a:bodyPr/>
          <a:lstStyle>
            <a:lvl1pPr>
              <a:defRPr/>
            </a:lvl1pPr>
          </a:lstStyle>
          <a:p>
            <a:pPr>
              <a:defRPr/>
            </a:pPr>
            <a:fld id="{A3F272B1-C145-496C-BD52-7D9D008E61F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1027"/>
          <p:cNvSpPr>
            <a:spLocks noGrp="1"/>
          </p:cNvSpPr>
          <p:nvPr>
            <p:ph type="dt" sz="half" idx="10"/>
          </p:nvPr>
        </p:nvSpPr>
        <p:spPr/>
        <p:txBody>
          <a:bodyPr/>
          <a:lstStyle>
            <a:lvl1pPr>
              <a:defRPr/>
            </a:lvl1pPr>
          </a:lstStyle>
          <a:p>
            <a:pPr>
              <a:defRPr/>
            </a:pPr>
            <a:endParaRPr lang="zh-CN" altLang="en-US"/>
          </a:p>
        </p:txBody>
      </p:sp>
      <p:sp>
        <p:nvSpPr>
          <p:cNvPr id="8" name="页脚占位符 1028"/>
          <p:cNvSpPr>
            <a:spLocks noGrp="1"/>
          </p:cNvSpPr>
          <p:nvPr>
            <p:ph type="ftr" sz="quarter" idx="11"/>
          </p:nvPr>
        </p:nvSpPr>
        <p:spPr/>
        <p:txBody>
          <a:bodyPr/>
          <a:lstStyle>
            <a:lvl1pPr>
              <a:defRPr/>
            </a:lvl1pPr>
          </a:lstStyle>
          <a:p>
            <a:pPr>
              <a:defRPr/>
            </a:pPr>
            <a:endParaRPr lang="zh-CN" altLang="en-US"/>
          </a:p>
        </p:txBody>
      </p:sp>
      <p:sp>
        <p:nvSpPr>
          <p:cNvPr id="9" name="灯片编号占位符 1029"/>
          <p:cNvSpPr>
            <a:spLocks noGrp="1"/>
          </p:cNvSpPr>
          <p:nvPr>
            <p:ph type="sldNum" sz="quarter" idx="12"/>
          </p:nvPr>
        </p:nvSpPr>
        <p:spPr/>
        <p:txBody>
          <a:bodyPr/>
          <a:lstStyle>
            <a:lvl1pPr>
              <a:defRPr/>
            </a:lvl1pPr>
          </a:lstStyle>
          <a:p>
            <a:pPr>
              <a:defRPr/>
            </a:pPr>
            <a:fld id="{D2C9B925-3159-4058-AA28-1F91C80D03AD}"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1027"/>
          <p:cNvSpPr>
            <a:spLocks noGrp="1"/>
          </p:cNvSpPr>
          <p:nvPr>
            <p:ph type="dt" sz="half" idx="10"/>
          </p:nvPr>
        </p:nvSpPr>
        <p:spPr/>
        <p:txBody>
          <a:bodyPr/>
          <a:lstStyle>
            <a:lvl1pPr>
              <a:defRPr/>
            </a:lvl1pPr>
          </a:lstStyle>
          <a:p>
            <a:pPr>
              <a:defRPr/>
            </a:pPr>
            <a:endParaRPr lang="zh-CN" altLang="en-US"/>
          </a:p>
        </p:txBody>
      </p:sp>
      <p:sp>
        <p:nvSpPr>
          <p:cNvPr id="4" name="页脚占位符 1028"/>
          <p:cNvSpPr>
            <a:spLocks noGrp="1"/>
          </p:cNvSpPr>
          <p:nvPr>
            <p:ph type="ftr" sz="quarter" idx="11"/>
          </p:nvPr>
        </p:nvSpPr>
        <p:spPr/>
        <p:txBody>
          <a:bodyPr/>
          <a:lstStyle>
            <a:lvl1pPr>
              <a:defRPr/>
            </a:lvl1pPr>
          </a:lstStyle>
          <a:p>
            <a:pPr>
              <a:defRPr/>
            </a:pPr>
            <a:endParaRPr lang="zh-CN" altLang="en-US"/>
          </a:p>
        </p:txBody>
      </p:sp>
      <p:sp>
        <p:nvSpPr>
          <p:cNvPr id="5" name="灯片编号占位符 1029"/>
          <p:cNvSpPr>
            <a:spLocks noGrp="1"/>
          </p:cNvSpPr>
          <p:nvPr>
            <p:ph type="sldNum" sz="quarter" idx="12"/>
          </p:nvPr>
        </p:nvSpPr>
        <p:spPr/>
        <p:txBody>
          <a:bodyPr/>
          <a:lstStyle>
            <a:lvl1pPr>
              <a:defRPr/>
            </a:lvl1pPr>
          </a:lstStyle>
          <a:p>
            <a:pPr>
              <a:defRPr/>
            </a:pPr>
            <a:fld id="{7601AEDC-84C7-4D71-A82F-9E4D4A7D1D3C}"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027"/>
          <p:cNvSpPr>
            <a:spLocks noGrp="1"/>
          </p:cNvSpPr>
          <p:nvPr>
            <p:ph type="dt" sz="half" idx="10"/>
          </p:nvPr>
        </p:nvSpPr>
        <p:spPr/>
        <p:txBody>
          <a:bodyPr/>
          <a:lstStyle>
            <a:lvl1pPr>
              <a:defRPr/>
            </a:lvl1pPr>
          </a:lstStyle>
          <a:p>
            <a:pPr>
              <a:defRPr/>
            </a:pPr>
            <a:endParaRPr lang="zh-CN" altLang="en-US"/>
          </a:p>
        </p:txBody>
      </p:sp>
      <p:sp>
        <p:nvSpPr>
          <p:cNvPr id="3" name="页脚占位符 1028"/>
          <p:cNvSpPr>
            <a:spLocks noGrp="1"/>
          </p:cNvSpPr>
          <p:nvPr>
            <p:ph type="ftr" sz="quarter" idx="11"/>
          </p:nvPr>
        </p:nvSpPr>
        <p:spPr/>
        <p:txBody>
          <a:bodyPr/>
          <a:lstStyle>
            <a:lvl1pPr>
              <a:defRPr/>
            </a:lvl1pPr>
          </a:lstStyle>
          <a:p>
            <a:pPr>
              <a:defRPr/>
            </a:pPr>
            <a:endParaRPr lang="zh-CN" altLang="en-US"/>
          </a:p>
        </p:txBody>
      </p:sp>
      <p:sp>
        <p:nvSpPr>
          <p:cNvPr id="4" name="灯片编号占位符 1029"/>
          <p:cNvSpPr>
            <a:spLocks noGrp="1"/>
          </p:cNvSpPr>
          <p:nvPr>
            <p:ph type="sldNum" sz="quarter" idx="12"/>
          </p:nvPr>
        </p:nvSpPr>
        <p:spPr/>
        <p:txBody>
          <a:bodyPr/>
          <a:lstStyle>
            <a:lvl1pPr>
              <a:defRPr/>
            </a:lvl1pPr>
          </a:lstStyle>
          <a:p>
            <a:pPr>
              <a:defRPr/>
            </a:pPr>
            <a:fld id="{291551E6-9E8E-4C47-AA02-B7DABBED69C1}"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日期占位符 1027"/>
          <p:cNvSpPr>
            <a:spLocks noGrp="1"/>
          </p:cNvSpPr>
          <p:nvPr>
            <p:ph type="dt" sz="half" idx="10"/>
          </p:nvPr>
        </p:nvSpPr>
        <p:spPr/>
        <p:txBody>
          <a:bodyPr/>
          <a:lstStyle>
            <a:lvl1pPr>
              <a:defRPr/>
            </a:lvl1pPr>
          </a:lstStyle>
          <a:p>
            <a:pPr>
              <a:defRPr/>
            </a:pPr>
            <a:endParaRPr lang="zh-CN" altLang="en-US"/>
          </a:p>
        </p:txBody>
      </p:sp>
      <p:sp>
        <p:nvSpPr>
          <p:cNvPr id="6" name="页脚占位符 1028"/>
          <p:cNvSpPr>
            <a:spLocks noGrp="1"/>
          </p:cNvSpPr>
          <p:nvPr>
            <p:ph type="ftr" sz="quarter" idx="11"/>
          </p:nvPr>
        </p:nvSpPr>
        <p:spPr/>
        <p:txBody>
          <a:bodyPr/>
          <a:lstStyle>
            <a:lvl1pPr>
              <a:defRPr/>
            </a:lvl1pPr>
          </a:lstStyle>
          <a:p>
            <a:pPr>
              <a:defRPr/>
            </a:pPr>
            <a:endParaRPr lang="zh-CN" altLang="en-US"/>
          </a:p>
        </p:txBody>
      </p:sp>
      <p:sp>
        <p:nvSpPr>
          <p:cNvPr id="7" name="灯片编号占位符 1029"/>
          <p:cNvSpPr>
            <a:spLocks noGrp="1"/>
          </p:cNvSpPr>
          <p:nvPr>
            <p:ph type="sldNum" sz="quarter" idx="12"/>
          </p:nvPr>
        </p:nvSpPr>
        <p:spPr/>
        <p:txBody>
          <a:bodyPr/>
          <a:lstStyle>
            <a:lvl1pPr>
              <a:defRPr/>
            </a:lvl1pPr>
          </a:lstStyle>
          <a:p>
            <a:pPr>
              <a:defRPr/>
            </a:pPr>
            <a:fld id="{DEFB214C-9BDC-4684-AB33-40776C1234ED}"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endParaRPr lang="zh-CN" altLang="en-US"/>
          </a:p>
        </p:txBody>
      </p:sp>
      <p:sp>
        <p:nvSpPr>
          <p:cNvPr id="5" name="日期占位符 1027"/>
          <p:cNvSpPr>
            <a:spLocks noGrp="1"/>
          </p:cNvSpPr>
          <p:nvPr>
            <p:ph type="dt" sz="half" idx="10"/>
          </p:nvPr>
        </p:nvSpPr>
        <p:spPr/>
        <p:txBody>
          <a:bodyPr/>
          <a:lstStyle>
            <a:lvl1pPr>
              <a:defRPr/>
            </a:lvl1pPr>
          </a:lstStyle>
          <a:p>
            <a:pPr>
              <a:defRPr/>
            </a:pPr>
            <a:endParaRPr lang="zh-CN" altLang="en-US"/>
          </a:p>
        </p:txBody>
      </p:sp>
      <p:sp>
        <p:nvSpPr>
          <p:cNvPr id="6" name="页脚占位符 1028"/>
          <p:cNvSpPr>
            <a:spLocks noGrp="1"/>
          </p:cNvSpPr>
          <p:nvPr>
            <p:ph type="ftr" sz="quarter" idx="11"/>
          </p:nvPr>
        </p:nvSpPr>
        <p:spPr/>
        <p:txBody>
          <a:bodyPr/>
          <a:lstStyle>
            <a:lvl1pPr>
              <a:defRPr/>
            </a:lvl1pPr>
          </a:lstStyle>
          <a:p>
            <a:pPr>
              <a:defRPr/>
            </a:pPr>
            <a:endParaRPr lang="zh-CN" altLang="en-US"/>
          </a:p>
        </p:txBody>
      </p:sp>
      <p:sp>
        <p:nvSpPr>
          <p:cNvPr id="7" name="灯片编号占位符 1029"/>
          <p:cNvSpPr>
            <a:spLocks noGrp="1"/>
          </p:cNvSpPr>
          <p:nvPr>
            <p:ph type="sldNum" sz="quarter" idx="12"/>
          </p:nvPr>
        </p:nvSpPr>
        <p:spPr/>
        <p:txBody>
          <a:bodyPr/>
          <a:lstStyle>
            <a:lvl1pPr>
              <a:defRPr/>
            </a:lvl1pPr>
          </a:lstStyle>
          <a:p>
            <a:pPr>
              <a:defRPr/>
            </a:pPr>
            <a:fld id="{731F75F3-FB62-4014-BE4E-DE04B49D1439}"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1026"/>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atin typeface="Arial" panose="020B0604020202020204" pitchFamily="34" charset="0"/>
                <a:ea typeface="宋体" panose="02010600030101010101" pitchFamily="2" charset="-122"/>
              </a:defRPr>
            </a:lvl1pPr>
          </a:lstStyle>
          <a:p>
            <a:pPr>
              <a:defRPr/>
            </a:pPr>
            <a:endParaRPr lang="zh-CN" altLang="en-US"/>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atin typeface="Arial" panose="020B0604020202020204" pitchFamily="34" charset="0"/>
                <a:ea typeface="宋体" panose="02010600030101010101" pitchFamily="2" charset="-122"/>
              </a:defRPr>
            </a:lvl1pPr>
          </a:lstStyle>
          <a:p>
            <a:pPr>
              <a:defRPr/>
            </a:pPr>
            <a:endParaRPr lang="zh-CN" altLang="en-US"/>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atin typeface="Arial" panose="020B0604020202020204" pitchFamily="34" charset="0"/>
                <a:ea typeface="宋体" panose="02010600030101010101" pitchFamily="2" charset="-122"/>
              </a:defRPr>
            </a:lvl1pPr>
          </a:lstStyle>
          <a:p>
            <a:pPr>
              <a:defRPr/>
            </a:pPr>
            <a:fld id="{8FEACE83-2F54-4172-83A5-A8CAA6B5C207}"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2.wmf"/><Relationship Id="rId1" Type="http://schemas.openxmlformats.org/officeDocument/2006/relationships/image" Target="../media/image2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5.emf"/><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2.emf"/></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emf"/></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0.png"/><Relationship Id="rId1" Type="http://schemas.openxmlformats.org/officeDocument/2006/relationships/image" Target="../media/image1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矩形 4098"/>
          <p:cNvSpPr>
            <a:spLocks noChangeArrowheads="1"/>
          </p:cNvSpPr>
          <p:nvPr/>
        </p:nvSpPr>
        <p:spPr bwMode="auto">
          <a:xfrm>
            <a:off x="779463" y="5364163"/>
            <a:ext cx="2506662" cy="736600"/>
          </a:xfrm>
          <a:prstGeom prst="rect">
            <a:avLst/>
          </a:prstGeom>
          <a:noFill/>
          <a:ln w="9525">
            <a:noFill/>
            <a:miter lim="800000"/>
          </a:ln>
        </p:spPr>
        <p:txBody>
          <a:bodyPr anchor="ctr">
            <a:spAutoFit/>
          </a:bodyPr>
          <a:lstStyle/>
          <a:p>
            <a:pPr algn="ctr"/>
            <a:r>
              <a:rPr lang="zh-CN" altLang="en-US" sz="1200">
                <a:latin typeface="黑体" panose="02010609060101010101" pitchFamily="49" charset="-122"/>
                <a:ea typeface="黑体" panose="02010609060101010101" pitchFamily="49" charset="-122"/>
              </a:rPr>
              <a:t>上海力辰邦西仪器科技有限公司</a:t>
            </a:r>
            <a:endParaRPr lang="zh-CN" altLang="en-US" sz="1200">
              <a:latin typeface="黑体" panose="02010609060101010101" pitchFamily="49" charset="-122"/>
              <a:ea typeface="黑体" panose="02010609060101010101" pitchFamily="49" charset="-122"/>
            </a:endParaRPr>
          </a:p>
          <a:p>
            <a:pPr algn="ctr"/>
            <a:r>
              <a:rPr lang="zh-CN" altLang="en-US" sz="1000">
                <a:latin typeface="黑体" panose="02010609060101010101" pitchFamily="49" charset="-122"/>
                <a:ea typeface="黑体" panose="02010609060101010101" pitchFamily="49" charset="-122"/>
              </a:rPr>
              <a:t>地址：上海市松江区三浜路</a:t>
            </a:r>
            <a:r>
              <a:rPr lang="en-US" altLang="zh-CN" sz="1000">
                <a:latin typeface="黑体" panose="02010609060101010101" pitchFamily="49" charset="-122"/>
                <a:ea typeface="黑体" panose="02010609060101010101" pitchFamily="49" charset="-122"/>
              </a:rPr>
              <a:t>469</a:t>
            </a:r>
            <a:r>
              <a:rPr lang="zh-CN" altLang="en-US" sz="1000">
                <a:latin typeface="黑体" panose="02010609060101010101" pitchFamily="49" charset="-122"/>
                <a:ea typeface="黑体" panose="02010609060101010101" pitchFamily="49" charset="-122"/>
              </a:rPr>
              <a:t>号</a:t>
            </a:r>
            <a:r>
              <a:rPr lang="en-US" altLang="zh-CN" sz="1000">
                <a:latin typeface="黑体" panose="02010609060101010101" pitchFamily="49" charset="-122"/>
                <a:ea typeface="黑体" panose="02010609060101010101" pitchFamily="49" charset="-122"/>
              </a:rPr>
              <a:t>9</a:t>
            </a:r>
            <a:r>
              <a:rPr lang="zh-CN" altLang="en-US" sz="1000">
                <a:latin typeface="黑体" panose="02010609060101010101" pitchFamily="49" charset="-122"/>
                <a:ea typeface="黑体" panose="02010609060101010101" pitchFamily="49" charset="-122"/>
              </a:rPr>
              <a:t>幢</a:t>
            </a:r>
            <a:endParaRPr lang="zh-CN" altLang="en-US" sz="1000">
              <a:latin typeface="黑体" panose="02010609060101010101" pitchFamily="49" charset="-122"/>
              <a:ea typeface="黑体" panose="02010609060101010101" pitchFamily="49" charset="-122"/>
            </a:endParaRPr>
          </a:p>
          <a:p>
            <a:pPr algn="ctr"/>
            <a:r>
              <a:rPr lang="zh-CN" altLang="en-US" sz="1000">
                <a:latin typeface="黑体" panose="02010609060101010101" pitchFamily="49" charset="-122"/>
                <a:ea typeface="黑体" panose="02010609060101010101" pitchFamily="49" charset="-122"/>
              </a:rPr>
              <a:t>网址：</a:t>
            </a:r>
            <a:r>
              <a:rPr lang="en-US" altLang="zh-CN" sz="1000">
                <a:latin typeface="黑体" panose="02010609060101010101" pitchFamily="49" charset="-122"/>
                <a:ea typeface="黑体" panose="02010609060101010101" pitchFamily="49" charset="-122"/>
              </a:rPr>
              <a:t>www.lichen17.com</a:t>
            </a:r>
            <a:endParaRPr lang="en-US" altLang="zh-CN" sz="1000">
              <a:latin typeface="黑体" panose="02010609060101010101" pitchFamily="49" charset="-122"/>
              <a:ea typeface="黑体" panose="02010609060101010101" pitchFamily="49" charset="-122"/>
            </a:endParaRPr>
          </a:p>
          <a:p>
            <a:pPr algn="ctr"/>
            <a:r>
              <a:rPr lang="zh-CN" altLang="en-US" sz="1000">
                <a:latin typeface="黑体" panose="02010609060101010101" pitchFamily="49" charset="-122"/>
                <a:ea typeface="黑体" panose="02010609060101010101" pitchFamily="49" charset="-122"/>
              </a:rPr>
              <a:t>服务热线：</a:t>
            </a:r>
            <a:r>
              <a:rPr lang="en-US" altLang="zh-CN" sz="1000">
                <a:latin typeface="黑体" panose="02010609060101010101" pitchFamily="49" charset="-122"/>
                <a:ea typeface="黑体" panose="02010609060101010101" pitchFamily="49" charset="-122"/>
              </a:rPr>
              <a:t>400-840-9177</a:t>
            </a:r>
            <a:endParaRPr lang="en-US" altLang="zh-CN" sz="1000">
              <a:latin typeface="黑体" panose="02010609060101010101" pitchFamily="49" charset="-122"/>
              <a:ea typeface="黑体" panose="02010609060101010101" pitchFamily="49" charset="-122"/>
            </a:endParaRPr>
          </a:p>
        </p:txBody>
      </p:sp>
      <p:sp>
        <p:nvSpPr>
          <p:cNvPr id="13314" name="文本框 4100"/>
          <p:cNvSpPr txBox="1">
            <a:spLocks noChangeArrowheads="1"/>
          </p:cNvSpPr>
          <p:nvPr/>
        </p:nvSpPr>
        <p:spPr bwMode="auto">
          <a:xfrm>
            <a:off x="6208713" y="2151063"/>
            <a:ext cx="1743075" cy="400050"/>
          </a:xfrm>
          <a:prstGeom prst="rect">
            <a:avLst/>
          </a:prstGeom>
          <a:noFill/>
          <a:ln w="9525">
            <a:noFill/>
            <a:miter lim="800000"/>
          </a:ln>
        </p:spPr>
        <p:txBody>
          <a:bodyPr>
            <a:spAutoFit/>
          </a:bodyPr>
          <a:lstStyle/>
          <a:p>
            <a:pPr algn="ctr"/>
            <a:r>
              <a:rPr lang="zh-CN" altLang="en-US" sz="2000">
                <a:ea typeface="黑体" panose="02010609060101010101" pitchFamily="49" charset="-122"/>
              </a:rPr>
              <a:t>干式氮吹仪</a:t>
            </a:r>
            <a:endParaRPr lang="zh-CN" altLang="en-US" sz="2000">
              <a:ea typeface="黑体" panose="02010609060101010101" pitchFamily="49" charset="-122"/>
            </a:endParaRPr>
          </a:p>
        </p:txBody>
      </p:sp>
      <p:sp>
        <p:nvSpPr>
          <p:cNvPr id="4103" name="文本框 4102"/>
          <p:cNvSpPr txBox="1"/>
          <p:nvPr/>
        </p:nvSpPr>
        <p:spPr>
          <a:xfrm>
            <a:off x="5318125" y="5526088"/>
            <a:ext cx="3714750" cy="336550"/>
          </a:xfrm>
          <a:prstGeom prst="rect">
            <a:avLst/>
          </a:prstGeom>
          <a:noFill/>
          <a:ln w="9525">
            <a:noFill/>
          </a:ln>
        </p:spPr>
        <p:txBody>
          <a:bodyPr>
            <a:spAutoFit/>
          </a:bodyPr>
          <a:lstStyle/>
          <a:p>
            <a:pPr algn="ctr">
              <a:defRPr/>
            </a:pPr>
            <a:r>
              <a:rPr lang="zh-CN" altLang="en-US" sz="1600" spc="200" dirty="0">
                <a:latin typeface="黑体" panose="02010609060101010101" pitchFamily="49" charset="-122"/>
                <a:ea typeface="黑体" panose="02010609060101010101" pitchFamily="49" charset="-122"/>
                <a:cs typeface="黑体" panose="02010609060101010101" pitchFamily="49" charset="-122"/>
              </a:rPr>
              <a:t>上海力辰邦西仪器科技有限公司</a:t>
            </a:r>
            <a:r>
              <a:rPr lang="zh-CN" altLang="en-US" sz="1600" spc="100" dirty="0">
                <a:latin typeface="黑体" panose="02010609060101010101" pitchFamily="49" charset="-122"/>
                <a:ea typeface="黑体" panose="02010609060101010101" pitchFamily="49" charset="-122"/>
                <a:cs typeface="黑体" panose="02010609060101010101" pitchFamily="49" charset="-122"/>
              </a:rPr>
              <a:t> </a:t>
            </a:r>
            <a:endParaRPr lang="zh-CN" altLang="en-US" sz="1600" spc="100" dirty="0">
              <a:latin typeface="黑体" panose="02010609060101010101" pitchFamily="49" charset="-122"/>
              <a:ea typeface="黑体" panose="02010609060101010101" pitchFamily="49" charset="-122"/>
              <a:cs typeface="黑体" panose="02010609060101010101" pitchFamily="49" charset="-122"/>
            </a:endParaRPr>
          </a:p>
        </p:txBody>
      </p:sp>
      <p:sp>
        <p:nvSpPr>
          <p:cNvPr id="13316" name="文本框 1"/>
          <p:cNvSpPr txBox="1">
            <a:spLocks noChangeArrowheads="1"/>
          </p:cNvSpPr>
          <p:nvPr/>
        </p:nvSpPr>
        <p:spPr bwMode="auto">
          <a:xfrm>
            <a:off x="5949950" y="2932113"/>
            <a:ext cx="2260600" cy="460375"/>
          </a:xfrm>
          <a:prstGeom prst="rect">
            <a:avLst/>
          </a:prstGeom>
          <a:noFill/>
          <a:ln w="9525">
            <a:noFill/>
            <a:miter lim="800000"/>
          </a:ln>
        </p:spPr>
        <p:txBody>
          <a:bodyPr>
            <a:spAutoFit/>
          </a:bodyPr>
          <a:lstStyle/>
          <a:p>
            <a:pPr algn="ctr"/>
            <a:r>
              <a:rPr lang="zh-CN" altLang="en-US" sz="2400">
                <a:latin typeface="黑体" panose="02010609060101010101" pitchFamily="49" charset="-122"/>
                <a:ea typeface="黑体" panose="02010609060101010101" pitchFamily="49" charset="-122"/>
              </a:rPr>
              <a:t>使用说明书</a:t>
            </a:r>
            <a:endParaRPr lang="zh-CN" altLang="en-US" sz="2400">
              <a:latin typeface="黑体" panose="02010609060101010101" pitchFamily="49" charset="-122"/>
              <a:ea typeface="黑体" panose="02010609060101010101" pitchFamily="49" charset="-122"/>
            </a:endParaRPr>
          </a:p>
        </p:txBody>
      </p:sp>
      <p:pic>
        <p:nvPicPr>
          <p:cNvPr id="13318" name="图片 4" descr="C:/Users/81448/Desktop/模板/logo/力辰/力辰科技黑色（不带圈的）.png力辰科技黑色（不带圈的）"/>
          <p:cNvPicPr>
            <a:picLocks noChangeAspect="1"/>
          </p:cNvPicPr>
          <p:nvPr/>
        </p:nvPicPr>
        <p:blipFill>
          <a:blip r:embed="rId1"/>
          <a:srcRect/>
          <a:stretch>
            <a:fillRect/>
          </a:stretch>
        </p:blipFill>
        <p:spPr bwMode="auto">
          <a:xfrm>
            <a:off x="1214438" y="1543050"/>
            <a:ext cx="1620000" cy="242420"/>
          </a:xfrm>
          <a:prstGeom prst="rect">
            <a:avLst/>
          </a:prstGeom>
          <a:noFill/>
          <a:ln w="9525">
            <a:noFill/>
            <a:miter lim="800000"/>
            <a:headEnd/>
            <a:tailEnd/>
          </a:ln>
        </p:spPr>
      </p:pic>
      <p:sp>
        <p:nvSpPr>
          <p:cNvPr id="13319" name="文本框 5"/>
          <p:cNvSpPr txBox="1">
            <a:spLocks noChangeArrowheads="1"/>
          </p:cNvSpPr>
          <p:nvPr/>
        </p:nvSpPr>
        <p:spPr bwMode="auto">
          <a:xfrm>
            <a:off x="658813" y="2838450"/>
            <a:ext cx="2747962" cy="244475"/>
          </a:xfrm>
          <a:prstGeom prst="rect">
            <a:avLst/>
          </a:prstGeom>
          <a:noFill/>
          <a:ln w="9525">
            <a:noFill/>
            <a:miter lim="800000"/>
          </a:ln>
        </p:spPr>
        <p:txBody>
          <a:bodyPr>
            <a:spAutoFit/>
          </a:bodyPr>
          <a:lstStyle/>
          <a:p>
            <a:pPr algn="ctr"/>
            <a:r>
              <a:rPr lang="zh-CN" altLang="en-US" sz="1000">
                <a:latin typeface="黑体" panose="02010609060101010101" pitchFamily="49" charset="-122"/>
                <a:ea typeface="黑体" panose="02010609060101010101" pitchFamily="49" charset="-122"/>
              </a:rPr>
              <a:t>专心于我们的专业，细心于我们的服务！</a:t>
            </a:r>
            <a:endParaRPr lang="zh-CN" altLang="en-US" sz="1000">
              <a:latin typeface="黑体" panose="02010609060101010101" pitchFamily="49" charset="-122"/>
              <a:ea typeface="黑体" panose="02010609060101010101" pitchFamily="49" charset="-122"/>
            </a:endParaRPr>
          </a:p>
        </p:txBody>
      </p:sp>
      <p:sp>
        <p:nvSpPr>
          <p:cNvPr id="4" name="矩形 3"/>
          <p:cNvSpPr/>
          <p:nvPr/>
        </p:nvSpPr>
        <p:spPr>
          <a:xfrm>
            <a:off x="5435600" y="5870575"/>
            <a:ext cx="6389688" cy="261938"/>
          </a:xfrm>
          <a:prstGeom prst="rect">
            <a:avLst/>
          </a:prstGeom>
        </p:spPr>
        <p:txBody>
          <a:bodyPr>
            <a:spAutoFit/>
          </a:bodyPr>
          <a:lstStyle/>
          <a:p>
            <a:pPr>
              <a:defRPr/>
            </a:pPr>
            <a:r>
              <a:rPr lang="en-US" altLang="zh-CN" sz="1050" b="1" kern="100" dirty="0">
                <a:latin typeface="黑体" panose="02010609060101010101" pitchFamily="49" charset="-122"/>
                <a:ea typeface="宋体" panose="02010600030101010101" pitchFamily="2" charset="-122"/>
                <a:cs typeface="黑体" panose="02010609060101010101" pitchFamily="49" charset="-122"/>
              </a:rPr>
              <a:t>Shanghai LICHEN-BX Instrument </a:t>
            </a:r>
            <a:r>
              <a:rPr lang="en-US" altLang="zh-CN" sz="1050" b="1" kern="100" dirty="0" err="1">
                <a:latin typeface="黑体" panose="02010609060101010101" pitchFamily="49" charset="-122"/>
                <a:ea typeface="宋体" panose="02010600030101010101" pitchFamily="2" charset="-122"/>
                <a:cs typeface="黑体" panose="02010609060101010101" pitchFamily="49" charset="-122"/>
              </a:rPr>
              <a:t>Techonology</a:t>
            </a:r>
            <a:r>
              <a:rPr lang="en-US" altLang="zh-CN" sz="1050" b="1" kern="100" dirty="0">
                <a:latin typeface="黑体" panose="02010609060101010101" pitchFamily="49" charset="-122"/>
                <a:ea typeface="宋体" panose="02010600030101010101" pitchFamily="2" charset="-122"/>
                <a:cs typeface="黑体" panose="02010609060101010101" pitchFamily="49" charset="-122"/>
              </a:rPr>
              <a:t> </a:t>
            </a:r>
            <a:r>
              <a:rPr lang="en-US" altLang="zh-CN" sz="1050" b="1" kern="100" dirty="0" err="1">
                <a:latin typeface="黑体" panose="02010609060101010101" pitchFamily="49" charset="-122"/>
                <a:ea typeface="宋体" panose="02010600030101010101" pitchFamily="2" charset="-122"/>
                <a:cs typeface="黑体" panose="02010609060101010101" pitchFamily="49" charset="-122"/>
              </a:rPr>
              <a:t>CO.,Ltd</a:t>
            </a:r>
            <a:endParaRPr lang="zh-CN" altLang="en-US" sz="1050" dirty="0">
              <a:latin typeface="Arial" panose="020B0604020202020204" pitchFamily="34" charset="0"/>
              <a:ea typeface="宋体" panose="02010600030101010101" pitchFamily="2" charset="-122"/>
            </a:endParaRPr>
          </a:p>
        </p:txBody>
      </p:sp>
      <p:pic>
        <p:nvPicPr>
          <p:cNvPr id="3" name="图片 4" descr="C:/Users/81448/Desktop/模板/logo/力辰/力辰科技黑色（不带圈的）.png力辰科技黑色（不带圈的）"/>
          <p:cNvPicPr>
            <a:picLocks noChangeAspect="1"/>
          </p:cNvPicPr>
          <p:nvPr/>
        </p:nvPicPr>
        <p:blipFill>
          <a:blip r:embed="rId1"/>
          <a:srcRect/>
          <a:stretch>
            <a:fillRect/>
          </a:stretch>
        </p:blipFill>
        <p:spPr bwMode="auto">
          <a:xfrm>
            <a:off x="5291138" y="852170"/>
            <a:ext cx="1620000" cy="24242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矩形 11291"/>
          <p:cNvSpPr>
            <a:spLocks noChangeArrowheads="1"/>
          </p:cNvSpPr>
          <p:nvPr/>
        </p:nvSpPr>
        <p:spPr bwMode="auto">
          <a:xfrm>
            <a:off x="396875" y="234950"/>
            <a:ext cx="1006475" cy="274638"/>
          </a:xfrm>
          <a:prstGeom prst="rect">
            <a:avLst/>
          </a:prstGeom>
          <a:noFill/>
          <a:ln w="9525">
            <a:noFill/>
            <a:miter lim="800000"/>
          </a:ln>
        </p:spPr>
        <p:txBody>
          <a:bodyPr wrap="none" anchor="ctr">
            <a:spAutoFit/>
          </a:bodyPr>
          <a:lstStyle/>
          <a:p>
            <a:r>
              <a:rPr lang="en-US" altLang="zh-CN" sz="1200" b="1"/>
              <a:t>2. </a:t>
            </a:r>
            <a:r>
              <a:rPr lang="zh-CN" altLang="en-US" sz="1200" b="1"/>
              <a:t>仪器装配 </a:t>
            </a:r>
            <a:endParaRPr lang="zh-CN" altLang="en-US" b="1"/>
          </a:p>
        </p:txBody>
      </p:sp>
      <p:sp>
        <p:nvSpPr>
          <p:cNvPr id="22530" name="文本框 11293"/>
          <p:cNvSpPr txBox="1">
            <a:spLocks noChangeArrowheads="1"/>
          </p:cNvSpPr>
          <p:nvPr/>
        </p:nvSpPr>
        <p:spPr bwMode="auto">
          <a:xfrm>
            <a:off x="323850" y="4221163"/>
            <a:ext cx="3889375" cy="2030412"/>
          </a:xfrm>
          <a:prstGeom prst="rect">
            <a:avLst/>
          </a:prstGeom>
          <a:noFill/>
          <a:ln w="9525">
            <a:noFill/>
            <a:miter lim="800000"/>
          </a:ln>
        </p:spPr>
        <p:txBody>
          <a:bodyPr>
            <a:spAutoFit/>
          </a:bodyPr>
          <a:lstStyle/>
          <a:p>
            <a:pPr marL="342900" indent="-342900"/>
            <a:r>
              <a:rPr lang="zh-CN" altLang="en-US" sz="1000" b="1">
                <a:solidFill>
                  <a:srgbClr val="000000"/>
                </a:solidFill>
                <a:latin typeface="Times New Roman" panose="02020603050405020304" pitchFamily="18" charset="0"/>
                <a:cs typeface="Times New Roman" panose="02020603050405020304" pitchFamily="18" charset="0"/>
              </a:rPr>
              <a:t>气室组件安装步骤</a:t>
            </a:r>
            <a:r>
              <a:rPr lang="zh-CN" altLang="en-US" sz="1000">
                <a:solidFill>
                  <a:srgbClr val="000000"/>
                </a:solidFill>
                <a:latin typeface="Times New Roman" panose="02020603050405020304" pitchFamily="18" charset="0"/>
                <a:cs typeface="Times New Roman" panose="02020603050405020304" pitchFamily="18" charset="0"/>
              </a:rPr>
              <a:t>：</a:t>
            </a:r>
            <a:endParaRPr lang="zh-CN" altLang="en-US" sz="1000">
              <a:solidFill>
                <a:srgbClr val="000000"/>
              </a:solidFill>
              <a:latin typeface="宋体" panose="02010600030101010101" pitchFamily="2" charset="-122"/>
              <a:cs typeface="Times New Roman" panose="02020603050405020304" pitchFamily="18" charset="0"/>
            </a:endParaRPr>
          </a:p>
          <a:p>
            <a:pPr marL="342900" indent="-342900">
              <a:lnSpc>
                <a:spcPct val="130000"/>
              </a:lnSpc>
            </a:pPr>
            <a:r>
              <a:rPr lang="en-US" altLang="zh-CN" sz="1000">
                <a:solidFill>
                  <a:srgbClr val="000000"/>
                </a:solidFill>
                <a:latin typeface="宋体" panose="02010600030101010101" pitchFamily="2" charset="-122"/>
                <a:cs typeface="Times New Roman" panose="02020603050405020304" pitchFamily="18" charset="0"/>
              </a:rPr>
              <a:t>1.</a:t>
            </a:r>
            <a:r>
              <a:rPr lang="zh-CN" altLang="en-US" sz="1000">
                <a:solidFill>
                  <a:srgbClr val="000000"/>
                </a:solidFill>
                <a:latin typeface="宋体" panose="02010600030101010101" pitchFamily="2" charset="-122"/>
                <a:cs typeface="Times New Roman" panose="02020603050405020304" pitchFamily="18" charset="0"/>
              </a:rPr>
              <a:t>将主机平稳，牢固地平放在工作台上。</a:t>
            </a:r>
            <a:endParaRPr lang="zh-CN" altLang="en-US" sz="1000">
              <a:solidFill>
                <a:srgbClr val="000000"/>
              </a:solidFill>
              <a:latin typeface="宋体" panose="02010600030101010101" pitchFamily="2" charset="-122"/>
              <a:cs typeface="Times New Roman" panose="02020603050405020304" pitchFamily="18" charset="0"/>
            </a:endParaRPr>
          </a:p>
          <a:p>
            <a:pPr marL="342900" indent="-342900">
              <a:lnSpc>
                <a:spcPct val="130000"/>
              </a:lnSpc>
            </a:pPr>
            <a:r>
              <a:rPr lang="en-US" altLang="zh-CN" sz="1000">
                <a:solidFill>
                  <a:srgbClr val="000000"/>
                </a:solidFill>
                <a:latin typeface="宋体" panose="02010600030101010101" pitchFamily="2" charset="-122"/>
                <a:cs typeface="Times New Roman" panose="02020603050405020304" pitchFamily="18" charset="0"/>
              </a:rPr>
              <a:t>2.</a:t>
            </a:r>
            <a:r>
              <a:rPr lang="zh-CN" altLang="en-US" sz="1000">
                <a:solidFill>
                  <a:srgbClr val="000000"/>
                </a:solidFill>
                <a:latin typeface="宋体" panose="02010600030101010101" pitchFamily="2" charset="-122"/>
                <a:cs typeface="Times New Roman" panose="02020603050405020304" pitchFamily="18" charset="0"/>
              </a:rPr>
              <a:t>将立柱插入主机后面的立柱固定座的方形孔内，将立柱完全插到</a:t>
            </a:r>
            <a:endParaRPr lang="zh-CN" altLang="en-US" sz="1000">
              <a:solidFill>
                <a:srgbClr val="000000"/>
              </a:solidFill>
              <a:latin typeface="宋体" panose="02010600030101010101" pitchFamily="2" charset="-122"/>
              <a:cs typeface="Times New Roman" panose="02020603050405020304" pitchFamily="18" charset="0"/>
            </a:endParaRPr>
          </a:p>
          <a:p>
            <a:pPr marL="342900" indent="-342900">
              <a:lnSpc>
                <a:spcPct val="130000"/>
              </a:lnSpc>
            </a:pPr>
            <a:r>
              <a:rPr lang="zh-CN" altLang="en-US" sz="1000">
                <a:solidFill>
                  <a:srgbClr val="000000"/>
                </a:solidFill>
                <a:latin typeface="宋体" panose="02010600030101010101" pitchFamily="2" charset="-122"/>
                <a:cs typeface="Times New Roman" panose="02020603050405020304" pitchFamily="18" charset="0"/>
              </a:rPr>
              <a:t>  底，然后将旋钮拧入立柱固定座，拧紧旋钮固定立柱。</a:t>
            </a:r>
            <a:endParaRPr lang="zh-CN" altLang="en-US" sz="1000">
              <a:solidFill>
                <a:srgbClr val="000000"/>
              </a:solidFill>
              <a:latin typeface="宋体" panose="02010600030101010101" pitchFamily="2" charset="-122"/>
              <a:cs typeface="Times New Roman" panose="02020603050405020304" pitchFamily="18" charset="0"/>
            </a:endParaRPr>
          </a:p>
          <a:p>
            <a:pPr marL="342900" indent="-342900">
              <a:lnSpc>
                <a:spcPct val="130000"/>
              </a:lnSpc>
            </a:pPr>
            <a:r>
              <a:rPr lang="en-US" altLang="zh-CN" sz="1000">
                <a:solidFill>
                  <a:srgbClr val="000000"/>
                </a:solidFill>
                <a:latin typeface="宋体" panose="02010600030101010101" pitchFamily="2" charset="-122"/>
                <a:cs typeface="Times New Roman" panose="02020603050405020304" pitchFamily="18" charset="0"/>
              </a:rPr>
              <a:t>3.</a:t>
            </a:r>
            <a:r>
              <a:rPr lang="zh-CN" altLang="en-US" sz="1000">
                <a:solidFill>
                  <a:srgbClr val="000000"/>
                </a:solidFill>
                <a:latin typeface="宋体" panose="02010600030101010101" pitchFamily="2" charset="-122"/>
                <a:cs typeface="Times New Roman" panose="02020603050405020304" pitchFamily="18" charset="0"/>
              </a:rPr>
              <a:t>按图示将移动座固定旋钮拧入移动座左侧的螺纹孔内，先不要拧</a:t>
            </a:r>
            <a:endParaRPr lang="zh-CN" altLang="en-US" sz="1000">
              <a:solidFill>
                <a:srgbClr val="000000"/>
              </a:solidFill>
              <a:latin typeface="宋体" panose="02010600030101010101" pitchFamily="2" charset="-122"/>
              <a:cs typeface="Times New Roman" panose="02020603050405020304" pitchFamily="18" charset="0"/>
            </a:endParaRPr>
          </a:p>
          <a:p>
            <a:pPr marL="342900" indent="-342900">
              <a:lnSpc>
                <a:spcPct val="130000"/>
              </a:lnSpc>
            </a:pPr>
            <a:r>
              <a:rPr lang="zh-CN" altLang="en-US" sz="1000">
                <a:solidFill>
                  <a:srgbClr val="000000"/>
                </a:solidFill>
                <a:latin typeface="宋体" panose="02010600030101010101" pitchFamily="2" charset="-122"/>
                <a:cs typeface="Times New Roman" panose="02020603050405020304" pitchFamily="18" charset="0"/>
              </a:rPr>
              <a:t>  紧，然后左手握住移动座旋钮，右手逆时针方向转动调节手轮，</a:t>
            </a:r>
            <a:endParaRPr lang="zh-CN" altLang="en-US" sz="1000">
              <a:solidFill>
                <a:srgbClr val="000000"/>
              </a:solidFill>
              <a:latin typeface="宋体" panose="02010600030101010101" pitchFamily="2" charset="-122"/>
              <a:cs typeface="Times New Roman" panose="02020603050405020304" pitchFamily="18" charset="0"/>
            </a:endParaRPr>
          </a:p>
          <a:p>
            <a:pPr marL="342900" indent="-342900">
              <a:lnSpc>
                <a:spcPct val="130000"/>
              </a:lnSpc>
            </a:pPr>
            <a:r>
              <a:rPr lang="zh-CN" altLang="en-US" sz="1000">
                <a:solidFill>
                  <a:srgbClr val="000000"/>
                </a:solidFill>
                <a:latin typeface="宋体" panose="02010600030101010101" pitchFamily="2" charset="-122"/>
                <a:cs typeface="Times New Roman" panose="02020603050405020304" pitchFamily="18" charset="0"/>
              </a:rPr>
              <a:t>  移动座就向上升，升到所需位置左手拧紧旋钮，固定移动座。顺</a:t>
            </a:r>
            <a:endParaRPr lang="zh-CN" altLang="en-US" sz="1000">
              <a:solidFill>
                <a:srgbClr val="000000"/>
              </a:solidFill>
              <a:latin typeface="宋体" panose="02010600030101010101" pitchFamily="2" charset="-122"/>
              <a:cs typeface="Times New Roman" panose="02020603050405020304" pitchFamily="18" charset="0"/>
            </a:endParaRPr>
          </a:p>
          <a:p>
            <a:pPr marL="342900" indent="-342900">
              <a:lnSpc>
                <a:spcPct val="130000"/>
              </a:lnSpc>
            </a:pPr>
            <a:r>
              <a:rPr lang="zh-CN" altLang="en-US" sz="1000">
                <a:solidFill>
                  <a:srgbClr val="000000"/>
                </a:solidFill>
                <a:latin typeface="宋体" panose="02010600030101010101" pitchFamily="2" charset="-122"/>
                <a:cs typeface="Times New Roman" panose="02020603050405020304" pitchFamily="18" charset="0"/>
              </a:rPr>
              <a:t>  时针方向转动调节手轮，移动座就下降。</a:t>
            </a:r>
            <a:endParaRPr lang="zh-CN" altLang="en-US" sz="1000">
              <a:solidFill>
                <a:srgbClr val="000000"/>
              </a:solidFill>
              <a:latin typeface="宋体" panose="02010600030101010101" pitchFamily="2" charset="-122"/>
              <a:cs typeface="Times New Roman" panose="02020603050405020304" pitchFamily="18" charset="0"/>
            </a:endParaRPr>
          </a:p>
          <a:p>
            <a:pPr marL="342900" indent="-342900">
              <a:lnSpc>
                <a:spcPct val="130000"/>
              </a:lnSpc>
            </a:pPr>
            <a:r>
              <a:rPr lang="en-US" altLang="zh-CN" sz="1000">
                <a:solidFill>
                  <a:srgbClr val="000000"/>
                </a:solidFill>
                <a:latin typeface="宋体" panose="02010600030101010101" pitchFamily="2" charset="-122"/>
                <a:cs typeface="Times New Roman" panose="02020603050405020304" pitchFamily="18" charset="0"/>
              </a:rPr>
              <a:t>4.</a:t>
            </a:r>
            <a:r>
              <a:rPr lang="zh-CN" altLang="en-US" sz="1000">
                <a:solidFill>
                  <a:srgbClr val="000000"/>
                </a:solidFill>
                <a:latin typeface="宋体" panose="02010600030101010101" pitchFamily="2" charset="-122"/>
                <a:cs typeface="Times New Roman" panose="02020603050405020304" pitchFamily="18" charset="0"/>
              </a:rPr>
              <a:t>将气针旋进对应的吹扫孔。</a:t>
            </a:r>
            <a:endParaRPr lang="zh-CN" altLang="en-US" sz="1000">
              <a:solidFill>
                <a:srgbClr val="000000"/>
              </a:solidFill>
              <a:latin typeface="宋体" panose="02010600030101010101" pitchFamily="2" charset="-122"/>
              <a:cs typeface="Times New Roman" panose="02020603050405020304" pitchFamily="18" charset="0"/>
            </a:endParaRPr>
          </a:p>
          <a:p>
            <a:pPr marL="342900" indent="-342900">
              <a:lnSpc>
                <a:spcPct val="130000"/>
              </a:lnSpc>
            </a:pPr>
            <a:r>
              <a:rPr lang="en-US" altLang="zh-CN" sz="1000">
                <a:solidFill>
                  <a:srgbClr val="000000"/>
                </a:solidFill>
                <a:latin typeface="宋体" panose="02010600030101010101" pitchFamily="2" charset="-122"/>
                <a:cs typeface="Times New Roman" panose="02020603050405020304" pitchFamily="18" charset="0"/>
              </a:rPr>
              <a:t>5.</a:t>
            </a:r>
            <a:r>
              <a:rPr lang="zh-CN" altLang="en-US" sz="1000">
                <a:solidFill>
                  <a:srgbClr val="000000"/>
                </a:solidFill>
                <a:latin typeface="宋体" panose="02010600030101010101" pitchFamily="2" charset="-122"/>
                <a:cs typeface="Times New Roman" panose="02020603050405020304" pitchFamily="18" charset="0"/>
              </a:rPr>
              <a:t>将气管插进对应的节流阀的接口，气管应插到底。</a:t>
            </a:r>
            <a:endParaRPr lang="zh-CN" altLang="en-US" sz="1000">
              <a:solidFill>
                <a:srgbClr val="000000"/>
              </a:solidFill>
              <a:latin typeface="宋体" panose="02010600030101010101" pitchFamily="2" charset="-122"/>
              <a:cs typeface="Times New Roman" panose="02020603050405020304" pitchFamily="18" charset="0"/>
            </a:endParaRPr>
          </a:p>
        </p:txBody>
      </p:sp>
      <p:sp>
        <p:nvSpPr>
          <p:cNvPr id="22531" name="直接连接符 11294"/>
          <p:cNvSpPr>
            <a:spLocks noChangeShapeType="1"/>
          </p:cNvSpPr>
          <p:nvPr/>
        </p:nvSpPr>
        <p:spPr bwMode="auto">
          <a:xfrm flipH="1">
            <a:off x="828675" y="1484313"/>
            <a:ext cx="1368425" cy="0"/>
          </a:xfrm>
          <a:prstGeom prst="line">
            <a:avLst/>
          </a:prstGeom>
          <a:noFill/>
          <a:ln w="9525">
            <a:solidFill>
              <a:schemeClr val="tx1"/>
            </a:solidFill>
            <a:round/>
          </a:ln>
        </p:spPr>
        <p:txBody>
          <a:bodyPr/>
          <a:lstStyle/>
          <a:p>
            <a:endParaRPr lang="zh-CN" altLang="en-US"/>
          </a:p>
        </p:txBody>
      </p:sp>
      <p:sp>
        <p:nvSpPr>
          <p:cNvPr id="22532" name="直接连接符 11295"/>
          <p:cNvSpPr>
            <a:spLocks noChangeShapeType="1"/>
          </p:cNvSpPr>
          <p:nvPr/>
        </p:nvSpPr>
        <p:spPr bwMode="auto">
          <a:xfrm flipH="1">
            <a:off x="612775" y="2997200"/>
            <a:ext cx="1079500" cy="0"/>
          </a:xfrm>
          <a:prstGeom prst="line">
            <a:avLst/>
          </a:prstGeom>
          <a:noFill/>
          <a:ln w="9525">
            <a:solidFill>
              <a:schemeClr val="tx1"/>
            </a:solidFill>
            <a:round/>
          </a:ln>
        </p:spPr>
        <p:txBody>
          <a:bodyPr/>
          <a:lstStyle/>
          <a:p>
            <a:endParaRPr lang="zh-CN" altLang="en-US"/>
          </a:p>
        </p:txBody>
      </p:sp>
      <p:sp>
        <p:nvSpPr>
          <p:cNvPr id="22533" name="直接连接符 11296"/>
          <p:cNvSpPr>
            <a:spLocks noChangeShapeType="1"/>
          </p:cNvSpPr>
          <p:nvPr/>
        </p:nvSpPr>
        <p:spPr bwMode="auto">
          <a:xfrm>
            <a:off x="3276600" y="1484313"/>
            <a:ext cx="1008063" cy="0"/>
          </a:xfrm>
          <a:prstGeom prst="line">
            <a:avLst/>
          </a:prstGeom>
          <a:noFill/>
          <a:ln w="9525">
            <a:solidFill>
              <a:schemeClr val="tx1"/>
            </a:solidFill>
            <a:round/>
          </a:ln>
        </p:spPr>
        <p:txBody>
          <a:bodyPr/>
          <a:lstStyle/>
          <a:p>
            <a:endParaRPr lang="zh-CN" altLang="en-US"/>
          </a:p>
        </p:txBody>
      </p:sp>
      <p:sp>
        <p:nvSpPr>
          <p:cNvPr id="22534" name="直接连接符 11297"/>
          <p:cNvSpPr>
            <a:spLocks noChangeShapeType="1"/>
          </p:cNvSpPr>
          <p:nvPr/>
        </p:nvSpPr>
        <p:spPr bwMode="auto">
          <a:xfrm>
            <a:off x="3132138" y="2492375"/>
            <a:ext cx="1152525" cy="0"/>
          </a:xfrm>
          <a:prstGeom prst="line">
            <a:avLst/>
          </a:prstGeom>
          <a:noFill/>
          <a:ln w="9525">
            <a:solidFill>
              <a:schemeClr val="tx1"/>
            </a:solidFill>
            <a:round/>
          </a:ln>
        </p:spPr>
        <p:txBody>
          <a:bodyPr/>
          <a:lstStyle/>
          <a:p>
            <a:endParaRPr lang="zh-CN" altLang="en-US"/>
          </a:p>
        </p:txBody>
      </p:sp>
      <p:sp>
        <p:nvSpPr>
          <p:cNvPr id="22535" name="直接连接符 11298"/>
          <p:cNvSpPr>
            <a:spLocks noChangeShapeType="1"/>
          </p:cNvSpPr>
          <p:nvPr/>
        </p:nvSpPr>
        <p:spPr bwMode="auto">
          <a:xfrm flipH="1">
            <a:off x="757238" y="2205038"/>
            <a:ext cx="1150937" cy="0"/>
          </a:xfrm>
          <a:prstGeom prst="line">
            <a:avLst/>
          </a:prstGeom>
          <a:noFill/>
          <a:ln w="9525">
            <a:solidFill>
              <a:schemeClr val="tx1"/>
            </a:solidFill>
            <a:round/>
          </a:ln>
        </p:spPr>
        <p:txBody>
          <a:bodyPr/>
          <a:lstStyle/>
          <a:p>
            <a:endParaRPr lang="zh-CN" altLang="en-US"/>
          </a:p>
        </p:txBody>
      </p:sp>
      <p:sp>
        <p:nvSpPr>
          <p:cNvPr id="22536" name="文本框 11299"/>
          <p:cNvSpPr txBox="1">
            <a:spLocks noChangeArrowheads="1"/>
          </p:cNvSpPr>
          <p:nvPr/>
        </p:nvSpPr>
        <p:spPr bwMode="auto">
          <a:xfrm>
            <a:off x="828675" y="1220788"/>
            <a:ext cx="438150" cy="244475"/>
          </a:xfrm>
          <a:prstGeom prst="rect">
            <a:avLst/>
          </a:prstGeom>
          <a:noFill/>
          <a:ln w="9525">
            <a:noFill/>
            <a:miter lim="800000"/>
          </a:ln>
        </p:spPr>
        <p:txBody>
          <a:bodyPr wrap="none">
            <a:spAutoFit/>
          </a:bodyPr>
          <a:lstStyle/>
          <a:p>
            <a:r>
              <a:rPr lang="zh-CN" altLang="en-US" sz="1000"/>
              <a:t>气室</a:t>
            </a:r>
            <a:endParaRPr lang="zh-CN" altLang="en-US" sz="1000"/>
          </a:p>
        </p:txBody>
      </p:sp>
      <p:sp>
        <p:nvSpPr>
          <p:cNvPr id="22537" name="文本框 11300"/>
          <p:cNvSpPr txBox="1">
            <a:spLocks noChangeArrowheads="1"/>
          </p:cNvSpPr>
          <p:nvPr/>
        </p:nvSpPr>
        <p:spPr bwMode="auto">
          <a:xfrm>
            <a:off x="757238" y="1878013"/>
            <a:ext cx="438150" cy="244475"/>
          </a:xfrm>
          <a:prstGeom prst="rect">
            <a:avLst/>
          </a:prstGeom>
          <a:noFill/>
          <a:ln w="9525">
            <a:noFill/>
            <a:miter lim="800000"/>
          </a:ln>
        </p:spPr>
        <p:txBody>
          <a:bodyPr wrap="none">
            <a:spAutoFit/>
          </a:bodyPr>
          <a:lstStyle/>
          <a:p>
            <a:r>
              <a:rPr lang="zh-CN" altLang="en-US" sz="1000"/>
              <a:t>气针</a:t>
            </a:r>
            <a:endParaRPr lang="zh-CN" altLang="en-US" sz="1000"/>
          </a:p>
        </p:txBody>
      </p:sp>
      <p:sp>
        <p:nvSpPr>
          <p:cNvPr id="22538" name="文本框 11301"/>
          <p:cNvSpPr txBox="1">
            <a:spLocks noChangeArrowheads="1"/>
          </p:cNvSpPr>
          <p:nvPr/>
        </p:nvSpPr>
        <p:spPr bwMode="auto">
          <a:xfrm>
            <a:off x="612775" y="2670175"/>
            <a:ext cx="438150" cy="244475"/>
          </a:xfrm>
          <a:prstGeom prst="rect">
            <a:avLst/>
          </a:prstGeom>
          <a:noFill/>
          <a:ln w="9525">
            <a:noFill/>
            <a:miter lim="800000"/>
          </a:ln>
        </p:spPr>
        <p:txBody>
          <a:bodyPr wrap="none">
            <a:spAutoFit/>
          </a:bodyPr>
          <a:lstStyle/>
          <a:p>
            <a:r>
              <a:rPr lang="zh-CN" altLang="en-US" sz="1000"/>
              <a:t>主机</a:t>
            </a:r>
            <a:endParaRPr lang="zh-CN" altLang="en-US" sz="1000"/>
          </a:p>
        </p:txBody>
      </p:sp>
      <p:sp>
        <p:nvSpPr>
          <p:cNvPr id="22539" name="文本框 11302"/>
          <p:cNvSpPr txBox="1">
            <a:spLocks noChangeArrowheads="1"/>
          </p:cNvSpPr>
          <p:nvPr/>
        </p:nvSpPr>
        <p:spPr bwMode="auto">
          <a:xfrm>
            <a:off x="3636963" y="1085850"/>
            <a:ext cx="565150" cy="244475"/>
          </a:xfrm>
          <a:prstGeom prst="rect">
            <a:avLst/>
          </a:prstGeom>
          <a:noFill/>
          <a:ln w="9525">
            <a:noFill/>
            <a:miter lim="800000"/>
          </a:ln>
        </p:spPr>
        <p:txBody>
          <a:bodyPr wrap="none">
            <a:spAutoFit/>
          </a:bodyPr>
          <a:lstStyle/>
          <a:p>
            <a:r>
              <a:rPr lang="zh-CN" altLang="en-US" sz="1000"/>
              <a:t>移动座</a:t>
            </a:r>
            <a:endParaRPr lang="zh-CN" altLang="en-US" sz="1000"/>
          </a:p>
        </p:txBody>
      </p:sp>
      <p:sp>
        <p:nvSpPr>
          <p:cNvPr id="22540" name="文本框 11303"/>
          <p:cNvSpPr txBox="1">
            <a:spLocks noChangeArrowheads="1"/>
          </p:cNvSpPr>
          <p:nvPr/>
        </p:nvSpPr>
        <p:spPr bwMode="auto">
          <a:xfrm>
            <a:off x="3708400" y="2093913"/>
            <a:ext cx="438150" cy="244475"/>
          </a:xfrm>
          <a:prstGeom prst="rect">
            <a:avLst/>
          </a:prstGeom>
          <a:noFill/>
          <a:ln w="9525">
            <a:noFill/>
            <a:miter lim="800000"/>
          </a:ln>
        </p:spPr>
        <p:txBody>
          <a:bodyPr wrap="none">
            <a:spAutoFit/>
          </a:bodyPr>
          <a:lstStyle/>
          <a:p>
            <a:r>
              <a:rPr lang="zh-CN" altLang="en-US" sz="1000"/>
              <a:t>立柱</a:t>
            </a:r>
            <a:endParaRPr lang="zh-CN" altLang="en-US" sz="1000"/>
          </a:p>
        </p:txBody>
      </p:sp>
      <p:grpSp>
        <p:nvGrpSpPr>
          <p:cNvPr id="22541" name="组合 11322"/>
          <p:cNvGrpSpPr/>
          <p:nvPr/>
        </p:nvGrpSpPr>
        <p:grpSpPr bwMode="auto">
          <a:xfrm>
            <a:off x="5256213" y="260350"/>
            <a:ext cx="3887787" cy="4406900"/>
            <a:chOff x="113" y="255"/>
            <a:chExt cx="2449" cy="2776"/>
          </a:xfrm>
        </p:grpSpPr>
        <p:sp>
          <p:nvSpPr>
            <p:cNvPr id="22546" name="文本框 11323"/>
            <p:cNvSpPr txBox="1">
              <a:spLocks noChangeArrowheads="1"/>
            </p:cNvSpPr>
            <p:nvPr/>
          </p:nvSpPr>
          <p:spPr bwMode="auto">
            <a:xfrm>
              <a:off x="113" y="2205"/>
              <a:ext cx="2438" cy="826"/>
            </a:xfrm>
            <a:prstGeom prst="rect">
              <a:avLst/>
            </a:prstGeom>
            <a:noFill/>
            <a:ln w="9525">
              <a:noFill/>
              <a:miter lim="800000"/>
            </a:ln>
          </p:spPr>
          <p:txBody>
            <a:bodyPr>
              <a:spAutoFit/>
            </a:bodyPr>
            <a:lstStyle/>
            <a:p>
              <a:r>
                <a:rPr lang="en-US" altLang="zh-CN" sz="1000"/>
                <a:t> </a:t>
              </a:r>
              <a:r>
                <a:rPr lang="zh-CN" altLang="en-US" sz="1000"/>
                <a:t>按上图，将氮气流量调节阀的出气口与主机的气室进口用短的气管连接，将氮气流量调节阀的进气口与氮气瓶出气口用长的气管连接。</a:t>
              </a:r>
              <a:endParaRPr lang="zh-CN" altLang="en-US" sz="1000" b="1"/>
            </a:p>
            <a:p>
              <a:r>
                <a:rPr lang="zh-CN" altLang="en-US" sz="1000" b="1"/>
                <a:t>注意：先慢慢打开氮气瓶的阀门，使氮气瓶的出气压力控制在</a:t>
              </a:r>
              <a:r>
                <a:rPr lang="en-US" altLang="zh-CN" sz="1000" b="1"/>
                <a:t>0.1MPa</a:t>
              </a:r>
              <a:r>
                <a:rPr lang="zh-CN" altLang="en-US" sz="1000" b="1"/>
                <a:t>至</a:t>
              </a:r>
              <a:r>
                <a:rPr lang="en-US" altLang="zh-CN" sz="1000" b="1"/>
                <a:t>0.2MPa </a:t>
              </a:r>
              <a:r>
                <a:rPr lang="zh-CN" altLang="en-US" sz="1000" b="1"/>
                <a:t>之间，然后打开氮气流量调节阀的压力调节旋钮，微调旋钮，使氮气流量调节阀的压力表指示在</a:t>
              </a:r>
              <a:r>
                <a:rPr lang="en-US" altLang="zh-CN" sz="1000" b="1"/>
                <a:t>0.02MPa</a:t>
              </a:r>
              <a:r>
                <a:rPr lang="zh-CN" altLang="en-US" sz="1000" b="1"/>
                <a:t>左右。实际使用时根据使用的孔数适当调节压力（一般在</a:t>
              </a:r>
              <a:r>
                <a:rPr lang="en-US" altLang="zh-CN" sz="1000" b="1"/>
                <a:t>0.02MPa</a:t>
              </a:r>
              <a:r>
                <a:rPr lang="zh-CN" altLang="en-US" sz="1000" b="1"/>
                <a:t>与</a:t>
              </a:r>
              <a:r>
                <a:rPr lang="en-US" altLang="zh-CN" sz="1000" b="1"/>
                <a:t>0.05MPa</a:t>
              </a:r>
              <a:r>
                <a:rPr lang="zh-CN" altLang="en-US" sz="1000" b="1"/>
                <a:t>之间选用）。（氮气流量阀可选配）</a:t>
              </a:r>
              <a:endParaRPr lang="zh-CN" altLang="en-US" sz="1000" b="1"/>
            </a:p>
          </p:txBody>
        </p:sp>
        <p:sp>
          <p:nvSpPr>
            <p:cNvPr id="22547" name="文本框 11324"/>
            <p:cNvSpPr txBox="1">
              <a:spLocks noChangeArrowheads="1"/>
            </p:cNvSpPr>
            <p:nvPr/>
          </p:nvSpPr>
          <p:spPr bwMode="auto">
            <a:xfrm>
              <a:off x="113" y="255"/>
              <a:ext cx="947" cy="231"/>
            </a:xfrm>
            <a:prstGeom prst="rect">
              <a:avLst/>
            </a:prstGeom>
            <a:noFill/>
            <a:ln w="9525">
              <a:noFill/>
              <a:miter lim="800000"/>
            </a:ln>
          </p:spPr>
          <p:txBody>
            <a:bodyPr wrap="none">
              <a:spAutoFit/>
            </a:bodyPr>
            <a:lstStyle/>
            <a:p>
              <a:r>
                <a:rPr lang="en-US" altLang="zh-CN" sz="1000" b="1"/>
                <a:t>2)</a:t>
              </a:r>
              <a:r>
                <a:rPr lang="zh-CN" altLang="en-US" sz="1000" b="1"/>
                <a:t>氮气流量调节阀安装</a:t>
              </a:r>
              <a:r>
                <a:rPr lang="zh-CN" altLang="en-US"/>
                <a:t> </a:t>
              </a:r>
              <a:endParaRPr lang="zh-CN" altLang="en-US"/>
            </a:p>
          </p:txBody>
        </p:sp>
        <p:pic>
          <p:nvPicPr>
            <p:cNvPr id="22548" name="图片 11325" descr="未标题-1"/>
            <p:cNvPicPr>
              <a:picLocks noChangeAspect="1"/>
            </p:cNvPicPr>
            <p:nvPr/>
          </p:nvPicPr>
          <p:blipFill>
            <a:blip r:embed="rId1"/>
            <a:srcRect/>
            <a:stretch>
              <a:fillRect/>
            </a:stretch>
          </p:blipFill>
          <p:spPr bwMode="auto">
            <a:xfrm>
              <a:off x="113" y="618"/>
              <a:ext cx="2449" cy="1461"/>
            </a:xfrm>
            <a:prstGeom prst="rect">
              <a:avLst/>
            </a:prstGeom>
            <a:noFill/>
            <a:ln w="9525">
              <a:noFill/>
              <a:miter lim="800000"/>
              <a:headEnd/>
              <a:tailEnd/>
            </a:ln>
          </p:spPr>
        </p:pic>
      </p:grpSp>
      <p:sp>
        <p:nvSpPr>
          <p:cNvPr id="22542" name="矩形 11329"/>
          <p:cNvSpPr>
            <a:spLocks noChangeArrowheads="1"/>
          </p:cNvSpPr>
          <p:nvPr/>
        </p:nvSpPr>
        <p:spPr bwMode="auto">
          <a:xfrm>
            <a:off x="404813" y="441325"/>
            <a:ext cx="1047750" cy="274638"/>
          </a:xfrm>
          <a:prstGeom prst="rect">
            <a:avLst/>
          </a:prstGeom>
          <a:noFill/>
          <a:ln w="9525">
            <a:noFill/>
            <a:miter lim="800000"/>
          </a:ln>
        </p:spPr>
        <p:txBody>
          <a:bodyPr wrap="none">
            <a:spAutoFit/>
          </a:bodyPr>
          <a:lstStyle/>
          <a:p>
            <a:r>
              <a:rPr lang="en-US" altLang="zh-CN" sz="1200" b="1"/>
              <a:t>2.1 </a:t>
            </a:r>
            <a:r>
              <a:rPr lang="zh-CN" altLang="en-US" sz="1200" b="1"/>
              <a:t>整机装配</a:t>
            </a:r>
            <a:endParaRPr lang="zh-CN" altLang="en-US" b="1"/>
          </a:p>
        </p:txBody>
      </p:sp>
      <p:sp>
        <p:nvSpPr>
          <p:cNvPr id="22543" name="文本框 11332"/>
          <p:cNvSpPr txBox="1">
            <a:spLocks noChangeArrowheads="1"/>
          </p:cNvSpPr>
          <p:nvPr/>
        </p:nvSpPr>
        <p:spPr bwMode="auto">
          <a:xfrm>
            <a:off x="2195513" y="6540500"/>
            <a:ext cx="254000" cy="244475"/>
          </a:xfrm>
          <a:prstGeom prst="rect">
            <a:avLst/>
          </a:prstGeom>
          <a:noFill/>
          <a:ln w="9525">
            <a:noFill/>
            <a:miter lim="800000"/>
          </a:ln>
        </p:spPr>
        <p:txBody>
          <a:bodyPr wrap="none">
            <a:spAutoFit/>
          </a:bodyPr>
          <a:lstStyle/>
          <a:p>
            <a:r>
              <a:rPr lang="en-US" altLang="zh-CN" sz="1000"/>
              <a:t>5</a:t>
            </a:r>
            <a:endParaRPr lang="en-US" altLang="zh-CN" sz="1000"/>
          </a:p>
        </p:txBody>
      </p:sp>
      <p:sp>
        <p:nvSpPr>
          <p:cNvPr id="22544" name="文本框 11333"/>
          <p:cNvSpPr txBox="1">
            <a:spLocks noChangeArrowheads="1"/>
          </p:cNvSpPr>
          <p:nvPr/>
        </p:nvSpPr>
        <p:spPr bwMode="auto">
          <a:xfrm>
            <a:off x="7186613" y="6565900"/>
            <a:ext cx="254000" cy="244475"/>
          </a:xfrm>
          <a:prstGeom prst="rect">
            <a:avLst/>
          </a:prstGeom>
          <a:noFill/>
          <a:ln w="9525">
            <a:noFill/>
            <a:miter lim="800000"/>
          </a:ln>
        </p:spPr>
        <p:txBody>
          <a:bodyPr wrap="none">
            <a:spAutoFit/>
          </a:bodyPr>
          <a:lstStyle/>
          <a:p>
            <a:r>
              <a:rPr lang="en-US" altLang="zh-CN" sz="1000"/>
              <a:t>6</a:t>
            </a:r>
            <a:endParaRPr lang="en-US" altLang="zh-CN" sz="1000"/>
          </a:p>
        </p:txBody>
      </p:sp>
      <p:pic>
        <p:nvPicPr>
          <p:cNvPr id="22545" name="图片 11334" descr="装配体3"/>
          <p:cNvPicPr>
            <a:picLocks noChangeAspect="1"/>
          </p:cNvPicPr>
          <p:nvPr/>
        </p:nvPicPr>
        <p:blipFill>
          <a:blip r:embed="rId2"/>
          <a:srcRect/>
          <a:stretch>
            <a:fillRect/>
          </a:stretch>
        </p:blipFill>
        <p:spPr bwMode="auto">
          <a:xfrm>
            <a:off x="-4140200" y="0"/>
            <a:ext cx="11725275" cy="49339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45" name="表格 3144"/>
          <p:cNvGraphicFramePr/>
          <p:nvPr/>
        </p:nvGraphicFramePr>
        <p:xfrm>
          <a:off x="4716463" y="908050"/>
          <a:ext cx="4176713" cy="5329238"/>
        </p:xfrm>
        <a:graphic>
          <a:graphicData uri="http://schemas.openxmlformats.org/drawingml/2006/table">
            <a:tbl>
              <a:tblPr/>
              <a:tblGrid>
                <a:gridCol w="360363"/>
                <a:gridCol w="1223962"/>
                <a:gridCol w="1201738"/>
                <a:gridCol w="1390650"/>
              </a:tblGrid>
              <a:tr h="693738">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1200" b="1" dirty="0">
                          <a:latin typeface="Times New Roman" panose="02020603050405020304" pitchFamily="18" charset="0"/>
                          <a:cs typeface="Times New Roman" panose="02020603050405020304" pitchFamily="18" charset="0"/>
                        </a:rPr>
                        <a:t>序号</a:t>
                      </a:r>
                      <a:endParaRPr lang="zh-CN" altLang="en-US" sz="18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1200" b="1" dirty="0">
                          <a:latin typeface="Times New Roman" panose="02020603050405020304" pitchFamily="18" charset="0"/>
                          <a:cs typeface="Times New Roman" panose="02020603050405020304" pitchFamily="18" charset="0"/>
                        </a:rPr>
                        <a:t>故 障 现 象</a:t>
                      </a:r>
                      <a:endParaRPr lang="zh-CN" altLang="en-US" sz="18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1200" b="1" dirty="0">
                          <a:latin typeface="Times New Roman" panose="02020603050405020304" pitchFamily="18" charset="0"/>
                          <a:cs typeface="Times New Roman" panose="02020603050405020304" pitchFamily="18" charset="0"/>
                        </a:rPr>
                        <a:t>原 因 分 析</a:t>
                      </a:r>
                      <a:endParaRPr lang="zh-CN" altLang="en-US" sz="18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1200" b="1" dirty="0">
                          <a:latin typeface="Times New Roman" panose="02020603050405020304" pitchFamily="18" charset="0"/>
                          <a:cs typeface="Times New Roman" panose="02020603050405020304" pitchFamily="18" charset="0"/>
                        </a:rPr>
                        <a:t>处 理 方 法</a:t>
                      </a:r>
                      <a:endParaRPr lang="zh-CN" altLang="en-US" sz="18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76237">
                <a:tc rowSpan="4">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en-US" altLang="zh-CN" sz="1000">
                          <a:latin typeface="Times New Roman" panose="02020603050405020304" pitchFamily="18" charset="0"/>
                          <a:cs typeface="Times New Roman" panose="02020603050405020304" pitchFamily="18" charset="0"/>
                        </a:rPr>
                        <a:t>1</a:t>
                      </a:r>
                      <a:endParaRPr lang="zh-CN" altLang="en-US" sz="100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4">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打开电源开关后显示屏不亮</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电源未接通</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检查电源并接通</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76238">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熔断器烧毁</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更换熔断器</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76237">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开关损坏</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调换开关</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746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其它</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与供应商或厂家联络</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01663">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en-US" altLang="zh-CN" sz="1000">
                          <a:latin typeface="Times New Roman" panose="02020603050405020304" pitchFamily="18" charset="0"/>
                          <a:cs typeface="Times New Roman" panose="02020603050405020304" pitchFamily="18" charset="0"/>
                        </a:rPr>
                        <a:t>2</a:t>
                      </a:r>
                      <a:endParaRPr lang="zh-CN" altLang="en-US" sz="100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温度显示与实际温度严重不符</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传感器损坏或模块接触不好</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与供应商或厂家联络</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35012">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en-US" altLang="zh-CN" sz="1000">
                          <a:latin typeface="Times New Roman" panose="02020603050405020304" pitchFamily="18" charset="0"/>
                          <a:cs typeface="Times New Roman" panose="02020603050405020304" pitchFamily="18" charset="0"/>
                        </a:rPr>
                        <a:t>3</a:t>
                      </a:r>
                      <a:endParaRPr lang="zh-CN" altLang="en-US" sz="100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温度显示窗出现“</a:t>
                      </a:r>
                      <a:r>
                        <a:rPr lang="zh-CN" altLang="en-US" sz="1000" b="1" dirty="0">
                          <a:latin typeface="Times New Roman" panose="02020603050405020304" pitchFamily="18" charset="0"/>
                          <a:cs typeface="Monospac821 BT" pitchFamily="49" charset="0"/>
                        </a:rPr>
                        <a:t>          </a:t>
                      </a:r>
                      <a:r>
                        <a:rPr lang="zh-CN" altLang="en-US" sz="1000" dirty="0">
                          <a:latin typeface="Times New Roman" panose="02020603050405020304" pitchFamily="18" charset="0"/>
                          <a:cs typeface="Times New Roman" panose="02020603050405020304" pitchFamily="18" charset="0"/>
                        </a:rPr>
                        <a:t>”、并有“嘟。。。”的报警声</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传感器损坏</a:t>
                      </a:r>
                      <a:endParaRPr lang="zh-CN" altLang="en-US" sz="100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与供应商或厂家联络</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9263">
                <a:tc rowSpan="3">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en-US" altLang="zh-CN" sz="1000">
                          <a:latin typeface="Times New Roman" panose="02020603050405020304" pitchFamily="18" charset="0"/>
                          <a:cs typeface="Times New Roman" panose="02020603050405020304" pitchFamily="18" charset="0"/>
                        </a:rPr>
                        <a:t>4</a:t>
                      </a:r>
                      <a:endParaRPr lang="zh-CN" altLang="en-US" sz="100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3">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模块不加热</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温度传感器损坏</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3">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与供应商或厂家联络</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767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加热控制</a:t>
                      </a:r>
                      <a:r>
                        <a:rPr lang="en-US" altLang="zh-CN" sz="1000" dirty="0">
                          <a:latin typeface="Times New Roman" panose="02020603050405020304" pitchFamily="18" charset="0"/>
                          <a:cs typeface="Times New Roman" panose="02020603050405020304" pitchFamily="18" charset="0"/>
                        </a:rPr>
                        <a:t>IC</a:t>
                      </a:r>
                      <a:r>
                        <a:rPr lang="zh-CN" altLang="en-US" sz="1000" dirty="0">
                          <a:latin typeface="Times New Roman" panose="02020603050405020304" pitchFamily="18" charset="0"/>
                          <a:cs typeface="Times New Roman" panose="02020603050405020304" pitchFamily="18" charset="0"/>
                        </a:rPr>
                        <a:t>损坏</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4508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加热模组损坏</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r>
              <a:tr h="447675">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en-US" altLang="zh-CN" sz="1000">
                          <a:latin typeface="Times New Roman" panose="02020603050405020304" pitchFamily="18" charset="0"/>
                          <a:cs typeface="Times New Roman" panose="02020603050405020304" pitchFamily="18" charset="0"/>
                        </a:rPr>
                        <a:t>5</a:t>
                      </a:r>
                      <a:endParaRPr lang="zh-CN" altLang="en-US" sz="100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按键不起作用</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按键损坏</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1000" dirty="0">
                          <a:latin typeface="Times New Roman" panose="02020603050405020304" pitchFamily="18" charset="0"/>
                          <a:cs typeface="Times New Roman" panose="02020603050405020304" pitchFamily="18" charset="0"/>
                        </a:rPr>
                        <a:t>与供应商或厂家联络</a:t>
                      </a:r>
                      <a:endParaRPr lang="zh-CN" altLang="en-US" sz="1000"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14387" name="矩形 3194"/>
          <p:cNvSpPr>
            <a:spLocks noChangeArrowheads="1"/>
          </p:cNvSpPr>
          <p:nvPr/>
        </p:nvSpPr>
        <p:spPr bwMode="auto">
          <a:xfrm>
            <a:off x="4643438" y="476250"/>
            <a:ext cx="1879600" cy="274638"/>
          </a:xfrm>
          <a:prstGeom prst="rect">
            <a:avLst/>
          </a:prstGeom>
          <a:noFill/>
          <a:ln w="9525">
            <a:noFill/>
            <a:miter lim="800000"/>
          </a:ln>
        </p:spPr>
        <p:txBody>
          <a:bodyPr wrap="none" anchor="ctr">
            <a:spAutoFit/>
          </a:bodyPr>
          <a:lstStyle/>
          <a:p>
            <a:pPr algn="ctr"/>
            <a:r>
              <a:rPr lang="zh-CN" altLang="en-US" sz="1200" b="1"/>
              <a:t>第 五 章  故障分析与处理</a:t>
            </a:r>
            <a:endParaRPr lang="zh-CN" altLang="en-US" sz="1200" b="1"/>
          </a:p>
        </p:txBody>
      </p:sp>
      <p:sp>
        <p:nvSpPr>
          <p:cNvPr id="14388" name="文本框 3195"/>
          <p:cNvSpPr txBox="1">
            <a:spLocks noChangeArrowheads="1"/>
          </p:cNvSpPr>
          <p:nvPr/>
        </p:nvSpPr>
        <p:spPr bwMode="auto">
          <a:xfrm>
            <a:off x="6589713" y="6464300"/>
            <a:ext cx="323850" cy="244475"/>
          </a:xfrm>
          <a:prstGeom prst="rect">
            <a:avLst/>
          </a:prstGeom>
          <a:noFill/>
          <a:ln w="9525">
            <a:noFill/>
            <a:miter lim="800000"/>
          </a:ln>
        </p:spPr>
        <p:txBody>
          <a:bodyPr wrap="none">
            <a:spAutoFit/>
          </a:bodyPr>
          <a:lstStyle/>
          <a:p>
            <a:r>
              <a:rPr lang="en-US" altLang="zh-CN" sz="1000"/>
              <a:t>14</a:t>
            </a:r>
            <a:endParaRPr lang="en-US" altLang="zh-CN" sz="1000"/>
          </a:p>
        </p:txBody>
      </p:sp>
      <p:sp>
        <p:nvSpPr>
          <p:cNvPr id="14389" name="文本框 3197"/>
          <p:cNvSpPr txBox="1">
            <a:spLocks noChangeArrowheads="1"/>
          </p:cNvSpPr>
          <p:nvPr/>
        </p:nvSpPr>
        <p:spPr bwMode="auto">
          <a:xfrm>
            <a:off x="179388" y="620713"/>
            <a:ext cx="3744912" cy="4171950"/>
          </a:xfrm>
          <a:prstGeom prst="rect">
            <a:avLst/>
          </a:prstGeom>
          <a:noFill/>
          <a:ln w="9525">
            <a:noFill/>
            <a:miter lim="800000"/>
          </a:ln>
        </p:spPr>
        <p:txBody>
          <a:bodyPr>
            <a:spAutoFit/>
          </a:bodyPr>
          <a:lstStyle/>
          <a:p>
            <a:pPr algn="ctr"/>
            <a:endParaRPr lang="en-US" altLang="zh-CN" sz="1200" b="1"/>
          </a:p>
          <a:p>
            <a:pPr algn="ctr"/>
            <a:r>
              <a:rPr lang="zh-CN" altLang="en-US" sz="1200" b="1"/>
              <a:t>前      言</a:t>
            </a:r>
            <a:endParaRPr lang="zh-CN" altLang="en-US" sz="1200" b="1"/>
          </a:p>
          <a:p>
            <a:pPr algn="ctr"/>
            <a:endParaRPr lang="zh-CN" altLang="en-US" sz="1200" b="1"/>
          </a:p>
          <a:p>
            <a:pPr>
              <a:lnSpc>
                <a:spcPct val="150000"/>
              </a:lnSpc>
            </a:pPr>
            <a:r>
              <a:rPr lang="zh-CN" altLang="en-US" sz="1000" b="1"/>
              <a:t>感谢购置氮吹仪。本用户手册包含仪器功能和操作过程等，为了确保正确使用仪器，在操作仪器前请仔细阅读手册。请妥善保存手册，以便碰到问题时快速阅读。</a:t>
            </a:r>
            <a:endParaRPr lang="zh-CN" altLang="en-US" sz="1000" b="1"/>
          </a:p>
          <a:p>
            <a:endParaRPr lang="zh-CN" altLang="en-US" sz="1000" b="1"/>
          </a:p>
          <a:p>
            <a:endParaRPr lang="zh-CN" altLang="en-US" sz="1200" b="1"/>
          </a:p>
          <a:p>
            <a:endParaRPr lang="zh-CN" altLang="en-US" sz="1200" b="1"/>
          </a:p>
          <a:p>
            <a:endParaRPr lang="zh-CN" altLang="en-US" sz="1200" b="1"/>
          </a:p>
          <a:p>
            <a:endParaRPr lang="zh-CN" altLang="en-US" sz="1200" b="1"/>
          </a:p>
          <a:p>
            <a:endParaRPr lang="zh-CN" altLang="en-US" sz="1200" b="1"/>
          </a:p>
          <a:p>
            <a:endParaRPr lang="zh-CN" altLang="en-US" sz="1200" b="1"/>
          </a:p>
          <a:p>
            <a:endParaRPr lang="zh-CN" altLang="en-US" sz="1200" b="1"/>
          </a:p>
          <a:p>
            <a:endParaRPr lang="zh-CN" altLang="en-US" sz="1200" b="1"/>
          </a:p>
          <a:p>
            <a:pPr algn="ctr"/>
            <a:r>
              <a:rPr lang="zh-CN" altLang="en-US" sz="1200" b="1"/>
              <a:t>开箱检查</a:t>
            </a:r>
            <a:endParaRPr lang="zh-CN" altLang="en-US" sz="1200" b="1"/>
          </a:p>
          <a:p>
            <a:endParaRPr lang="zh-CN" altLang="en-US" sz="1200"/>
          </a:p>
          <a:p>
            <a:pPr>
              <a:lnSpc>
                <a:spcPct val="150000"/>
              </a:lnSpc>
            </a:pPr>
            <a:r>
              <a:rPr lang="zh-CN" altLang="en-US" sz="1000"/>
              <a:t>用户第一次打开仪器包装箱时，请对照装箱单检查仪器和配件，若发现仪器或配件错误、配件不齐或是不正常，请与销售商或生产商联系。</a:t>
            </a:r>
            <a:endParaRPr lang="zh-CN" altLang="en-US" sz="1000"/>
          </a:p>
          <a:p>
            <a:r>
              <a:rPr lang="zh-CN" altLang="en-US" sz="1200"/>
              <a:t>    </a:t>
            </a:r>
            <a:endParaRPr lang="zh-CN" altLang="en-US" sz="1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1" name="组合 2053"/>
          <p:cNvGrpSpPr/>
          <p:nvPr/>
        </p:nvGrpSpPr>
        <p:grpSpPr bwMode="auto">
          <a:xfrm>
            <a:off x="4716463" y="333375"/>
            <a:ext cx="4148137" cy="6224588"/>
            <a:chOff x="40" y="164"/>
            <a:chExt cx="2613" cy="3921"/>
          </a:xfrm>
        </p:grpSpPr>
        <p:sp>
          <p:nvSpPr>
            <p:cNvPr id="15374" name="矩形 2054"/>
            <p:cNvSpPr>
              <a:spLocks noChangeArrowheads="1"/>
            </p:cNvSpPr>
            <p:nvPr/>
          </p:nvSpPr>
          <p:spPr bwMode="auto">
            <a:xfrm>
              <a:off x="975" y="164"/>
              <a:ext cx="697" cy="231"/>
            </a:xfrm>
            <a:prstGeom prst="rect">
              <a:avLst/>
            </a:prstGeom>
            <a:noFill/>
            <a:ln w="9525">
              <a:noFill/>
              <a:miter lim="800000"/>
            </a:ln>
          </p:spPr>
          <p:txBody>
            <a:bodyPr wrap="none" anchor="ctr">
              <a:spAutoFit/>
            </a:bodyPr>
            <a:lstStyle/>
            <a:p>
              <a:r>
                <a:rPr lang="zh-CN" altLang="en-US" sz="1400" b="1"/>
                <a:t>重 要 说 明</a:t>
              </a:r>
              <a:r>
                <a:rPr lang="zh-CN" altLang="en-US"/>
                <a:t> </a:t>
              </a:r>
              <a:endParaRPr lang="zh-CN" altLang="en-US"/>
            </a:p>
          </p:txBody>
        </p:sp>
        <p:sp>
          <p:nvSpPr>
            <p:cNvPr id="15375" name="矩形 2055"/>
            <p:cNvSpPr>
              <a:spLocks noChangeArrowheads="1"/>
            </p:cNvSpPr>
            <p:nvPr/>
          </p:nvSpPr>
          <p:spPr bwMode="auto">
            <a:xfrm>
              <a:off x="204" y="391"/>
              <a:ext cx="1060" cy="173"/>
            </a:xfrm>
            <a:prstGeom prst="rect">
              <a:avLst/>
            </a:prstGeom>
            <a:noFill/>
            <a:ln w="9525">
              <a:noFill/>
              <a:miter lim="800000"/>
            </a:ln>
          </p:spPr>
          <p:txBody>
            <a:bodyPr wrap="none" anchor="ctr">
              <a:spAutoFit/>
            </a:bodyPr>
            <a:lstStyle/>
            <a:p>
              <a:pPr defTabSz="0">
                <a:buFontTx/>
                <a:buAutoNum type="arabicPeriod"/>
                <a:tabLst>
                  <a:tab pos="266700" algn="l"/>
                </a:tabLst>
              </a:pPr>
              <a:r>
                <a:rPr lang="zh-CN" altLang="en-US" sz="1200" b="1"/>
                <a:t>重要的安全操作信息</a:t>
              </a:r>
              <a:endParaRPr lang="zh-CN" altLang="en-US" sz="1200" b="1"/>
            </a:p>
          </p:txBody>
        </p:sp>
        <p:sp>
          <p:nvSpPr>
            <p:cNvPr id="15376" name="矩形 2056"/>
            <p:cNvSpPr>
              <a:spLocks noChangeArrowheads="1"/>
            </p:cNvSpPr>
            <p:nvPr/>
          </p:nvSpPr>
          <p:spPr bwMode="auto">
            <a:xfrm>
              <a:off x="48" y="522"/>
              <a:ext cx="2494" cy="250"/>
            </a:xfrm>
            <a:prstGeom prst="rect">
              <a:avLst/>
            </a:prstGeom>
            <a:noFill/>
            <a:ln w="9525">
              <a:noFill/>
              <a:miter lim="800000"/>
            </a:ln>
          </p:spPr>
          <p:txBody>
            <a:bodyPr anchor="ctr">
              <a:spAutoFit/>
            </a:bodyPr>
            <a:lstStyle/>
            <a:p>
              <a:r>
                <a:rPr lang="zh-CN" altLang="en-US" sz="1000"/>
                <a:t>用户在安全操作仪器之前需要对仪器是如何工作的有一个完整的了解。用户在运行仪器之前，请仔细阅读这本手册。</a:t>
              </a:r>
              <a:endParaRPr lang="zh-CN" altLang="en-US" sz="1000"/>
            </a:p>
          </p:txBody>
        </p:sp>
        <p:sp>
          <p:nvSpPr>
            <p:cNvPr id="15377" name="文本框 2057"/>
            <p:cNvSpPr txBox="1">
              <a:spLocks noChangeArrowheads="1"/>
            </p:cNvSpPr>
            <p:nvPr/>
          </p:nvSpPr>
          <p:spPr bwMode="auto">
            <a:xfrm>
              <a:off x="527" y="764"/>
              <a:ext cx="2087" cy="562"/>
            </a:xfrm>
            <a:prstGeom prst="rect">
              <a:avLst/>
            </a:prstGeom>
            <a:noFill/>
            <a:ln w="9525">
              <a:noFill/>
              <a:miter lim="800000"/>
            </a:ln>
          </p:spPr>
          <p:txBody>
            <a:bodyPr/>
            <a:lstStyle/>
            <a:p>
              <a:r>
                <a:rPr lang="zh-CN" altLang="en-US" sz="1000">
                  <a:latin typeface="宋体" panose="02010600030101010101" pitchFamily="2" charset="-122"/>
                </a:rPr>
                <a:t>禁止任何人在阅读手册之前操作仪器。如果不按照说明书上的提示进行操作，仪器在运行时产生的热量可能造成严重的灼伤，并且可能发生电击事故。请仔细阅读以下安全提示和指导，并实施其中所有的防范措施。</a:t>
              </a:r>
              <a:endParaRPr lang="zh-CN" altLang="en-US" sz="1000"/>
            </a:p>
          </p:txBody>
        </p:sp>
        <p:pic>
          <p:nvPicPr>
            <p:cNvPr id="15378" name="图片 2058"/>
            <p:cNvPicPr>
              <a:picLocks noChangeAspect="1"/>
            </p:cNvPicPr>
            <p:nvPr/>
          </p:nvPicPr>
          <p:blipFill>
            <a:blip r:embed="rId1"/>
            <a:srcRect/>
            <a:stretch>
              <a:fillRect/>
            </a:stretch>
          </p:blipFill>
          <p:spPr bwMode="auto">
            <a:xfrm>
              <a:off x="178" y="822"/>
              <a:ext cx="318" cy="283"/>
            </a:xfrm>
            <a:prstGeom prst="rect">
              <a:avLst/>
            </a:prstGeom>
            <a:noFill/>
            <a:ln w="9525">
              <a:noFill/>
              <a:miter lim="800000"/>
              <a:headEnd/>
              <a:tailEnd/>
            </a:ln>
          </p:spPr>
        </p:pic>
        <p:sp>
          <p:nvSpPr>
            <p:cNvPr id="15379" name="矩形 2059"/>
            <p:cNvSpPr>
              <a:spLocks noChangeArrowheads="1"/>
            </p:cNvSpPr>
            <p:nvPr/>
          </p:nvSpPr>
          <p:spPr bwMode="auto">
            <a:xfrm>
              <a:off x="204" y="1162"/>
              <a:ext cx="442" cy="173"/>
            </a:xfrm>
            <a:prstGeom prst="rect">
              <a:avLst/>
            </a:prstGeom>
            <a:noFill/>
            <a:ln w="9525">
              <a:noFill/>
              <a:miter lim="800000"/>
            </a:ln>
          </p:spPr>
          <p:txBody>
            <a:bodyPr wrap="none" anchor="ctr">
              <a:spAutoFit/>
            </a:bodyPr>
            <a:lstStyle/>
            <a:p>
              <a:pPr defTabSz="0">
                <a:tabLst>
                  <a:tab pos="266700" algn="l"/>
                </a:tabLst>
              </a:pPr>
              <a:r>
                <a:rPr lang="en-US" altLang="zh-CN" sz="1200" b="1"/>
                <a:t>2.</a:t>
              </a:r>
              <a:r>
                <a:rPr lang="zh-CN" altLang="en-US" sz="1200" b="1"/>
                <a:t>安  全</a:t>
              </a:r>
              <a:endParaRPr lang="zh-CN" altLang="en-US" sz="1200" b="1"/>
            </a:p>
          </p:txBody>
        </p:sp>
        <p:sp>
          <p:nvSpPr>
            <p:cNvPr id="15380" name="矩形 2060"/>
            <p:cNvSpPr>
              <a:spLocks noChangeArrowheads="1"/>
            </p:cNvSpPr>
            <p:nvPr/>
          </p:nvSpPr>
          <p:spPr bwMode="auto">
            <a:xfrm>
              <a:off x="40" y="1284"/>
              <a:ext cx="2472" cy="346"/>
            </a:xfrm>
            <a:prstGeom prst="rect">
              <a:avLst/>
            </a:prstGeom>
            <a:noFill/>
            <a:ln w="9525">
              <a:noFill/>
              <a:miter lim="800000"/>
            </a:ln>
          </p:spPr>
          <p:txBody>
            <a:bodyPr anchor="ctr">
              <a:spAutoFit/>
            </a:bodyPr>
            <a:lstStyle/>
            <a:p>
              <a:r>
                <a:rPr lang="zh-CN" altLang="en-US" sz="1000"/>
                <a:t>在操作、维护和修理本仪器的所有过程，须遵守下面的基本安全防范措施。如果不遵守这些措施或本手册其它地方指出的警告，可能影响到仪器提供的保护及仪器的预期使用范围。</a:t>
              </a:r>
              <a:endParaRPr lang="zh-CN" altLang="en-US" sz="1000"/>
            </a:p>
          </p:txBody>
        </p:sp>
        <p:sp>
          <p:nvSpPr>
            <p:cNvPr id="15381" name="文本框 2061"/>
            <p:cNvSpPr txBox="1">
              <a:spLocks noChangeArrowheads="1"/>
            </p:cNvSpPr>
            <p:nvPr/>
          </p:nvSpPr>
          <p:spPr bwMode="auto">
            <a:xfrm>
              <a:off x="567" y="1616"/>
              <a:ext cx="1905" cy="168"/>
            </a:xfrm>
            <a:prstGeom prst="rect">
              <a:avLst/>
            </a:prstGeom>
            <a:noFill/>
            <a:ln w="9525">
              <a:noFill/>
              <a:miter lim="800000"/>
            </a:ln>
          </p:spPr>
          <p:txBody>
            <a:bodyPr/>
            <a:lstStyle/>
            <a:p>
              <a:pPr algn="just"/>
              <a:r>
                <a:rPr lang="zh-CN" altLang="en-US" sz="1000">
                  <a:latin typeface="Times New Roman" panose="02020603050405020304" pitchFamily="18" charset="0"/>
                </a:rPr>
                <a:t>本仪器是符合</a:t>
              </a:r>
              <a:r>
                <a:rPr lang="en-US" altLang="zh-CN" sz="1000">
                  <a:latin typeface="Times New Roman" panose="02020603050405020304" pitchFamily="18" charset="0"/>
                </a:rPr>
                <a:t>GB9706.1</a:t>
              </a:r>
              <a:r>
                <a:rPr lang="zh-CN" altLang="en-US" sz="1000">
                  <a:latin typeface="Times New Roman" panose="02020603050405020304" pitchFamily="18" charset="0"/>
                </a:rPr>
                <a:t>标准的</a:t>
              </a:r>
              <a:r>
                <a:rPr lang="en-US" altLang="zh-CN" sz="1000">
                  <a:latin typeface="Times New Roman" panose="02020603050405020304" pitchFamily="18" charset="0"/>
                </a:rPr>
                <a:t>I</a:t>
              </a:r>
              <a:r>
                <a:rPr lang="zh-CN" altLang="en-US" sz="1000">
                  <a:latin typeface="Times New Roman" panose="02020603050405020304" pitchFamily="18" charset="0"/>
                </a:rPr>
                <a:t>类</a:t>
              </a:r>
              <a:r>
                <a:rPr lang="en-US" altLang="zh-CN" sz="1000">
                  <a:latin typeface="Times New Roman" panose="02020603050405020304" pitchFamily="18" charset="0"/>
                </a:rPr>
                <a:t>B</a:t>
              </a:r>
              <a:r>
                <a:rPr lang="zh-CN" altLang="en-US" sz="1000">
                  <a:latin typeface="Times New Roman" panose="02020603050405020304" pitchFamily="18" charset="0"/>
                </a:rPr>
                <a:t>型普通设备。本仪器是室内使用的产品。</a:t>
              </a:r>
              <a:endParaRPr lang="zh-CN" altLang="en-US"/>
            </a:p>
          </p:txBody>
        </p:sp>
        <p:pic>
          <p:nvPicPr>
            <p:cNvPr id="15382" name="图片 2062"/>
            <p:cNvPicPr>
              <a:picLocks noChangeAspect="1"/>
            </p:cNvPicPr>
            <p:nvPr/>
          </p:nvPicPr>
          <p:blipFill>
            <a:blip r:embed="rId1"/>
            <a:srcRect/>
            <a:stretch>
              <a:fillRect/>
            </a:stretch>
          </p:blipFill>
          <p:spPr bwMode="auto">
            <a:xfrm>
              <a:off x="158" y="1616"/>
              <a:ext cx="318" cy="283"/>
            </a:xfrm>
            <a:prstGeom prst="rect">
              <a:avLst/>
            </a:prstGeom>
            <a:noFill/>
            <a:ln w="9525">
              <a:noFill/>
              <a:miter lim="800000"/>
              <a:headEnd/>
              <a:tailEnd/>
            </a:ln>
          </p:spPr>
        </p:pic>
        <p:sp>
          <p:nvSpPr>
            <p:cNvPr id="15383" name="文本框 2063"/>
            <p:cNvSpPr txBox="1">
              <a:spLocks noChangeArrowheads="1"/>
            </p:cNvSpPr>
            <p:nvPr/>
          </p:nvSpPr>
          <p:spPr bwMode="auto">
            <a:xfrm>
              <a:off x="562" y="1899"/>
              <a:ext cx="2041" cy="312"/>
            </a:xfrm>
            <a:prstGeom prst="rect">
              <a:avLst/>
            </a:prstGeom>
            <a:noFill/>
            <a:ln w="9525">
              <a:noFill/>
              <a:miter lim="800000"/>
            </a:ln>
          </p:spPr>
          <p:txBody>
            <a:bodyPr/>
            <a:lstStyle/>
            <a:p>
              <a:r>
                <a:rPr lang="zh-CN" altLang="en-US" sz="1000">
                  <a:latin typeface="宋体" panose="02010600030101010101" pitchFamily="2" charset="-122"/>
                </a:rPr>
                <a:t>在操作本仪器前请认真阅读本操作手册</a:t>
              </a:r>
              <a:r>
                <a:rPr lang="en-US" altLang="zh-CN" sz="1000">
                  <a:latin typeface="Times New Roman" panose="02020603050405020304" pitchFamily="18" charset="0"/>
                </a:rPr>
                <a:t>,</a:t>
              </a:r>
              <a:r>
                <a:rPr lang="zh-CN" altLang="en-US" sz="1000">
                  <a:latin typeface="宋体" panose="02010600030101010101" pitchFamily="2" charset="-122"/>
                </a:rPr>
                <a:t>否则可能会造成人身伤害。只有在如何安装使用电器设备方面受过培训的合格的检验人员才能操作此仪器。</a:t>
              </a:r>
              <a:endParaRPr lang="zh-CN" altLang="en-US"/>
            </a:p>
          </p:txBody>
        </p:sp>
        <p:pic>
          <p:nvPicPr>
            <p:cNvPr id="15384" name="图片 2064"/>
            <p:cNvPicPr>
              <a:picLocks noChangeAspect="1"/>
            </p:cNvPicPr>
            <p:nvPr/>
          </p:nvPicPr>
          <p:blipFill>
            <a:blip r:embed="rId1"/>
            <a:srcRect/>
            <a:stretch>
              <a:fillRect/>
            </a:stretch>
          </p:blipFill>
          <p:spPr bwMode="auto">
            <a:xfrm>
              <a:off x="158" y="2387"/>
              <a:ext cx="318" cy="283"/>
            </a:xfrm>
            <a:prstGeom prst="rect">
              <a:avLst/>
            </a:prstGeom>
            <a:noFill/>
            <a:ln w="9525">
              <a:noFill/>
              <a:miter lim="800000"/>
              <a:headEnd/>
              <a:tailEnd/>
            </a:ln>
          </p:spPr>
        </p:pic>
        <p:pic>
          <p:nvPicPr>
            <p:cNvPr id="15385" name="图片 2065"/>
            <p:cNvPicPr>
              <a:picLocks noChangeAspect="1"/>
            </p:cNvPicPr>
            <p:nvPr/>
          </p:nvPicPr>
          <p:blipFill>
            <a:blip r:embed="rId1"/>
            <a:srcRect/>
            <a:stretch>
              <a:fillRect/>
            </a:stretch>
          </p:blipFill>
          <p:spPr bwMode="auto">
            <a:xfrm>
              <a:off x="158" y="1933"/>
              <a:ext cx="318" cy="283"/>
            </a:xfrm>
            <a:prstGeom prst="rect">
              <a:avLst/>
            </a:prstGeom>
            <a:noFill/>
            <a:ln w="9525">
              <a:noFill/>
              <a:miter lim="800000"/>
              <a:headEnd/>
              <a:tailEnd/>
            </a:ln>
          </p:spPr>
        </p:pic>
        <p:sp>
          <p:nvSpPr>
            <p:cNvPr id="15386" name="文本框 2066"/>
            <p:cNvSpPr txBox="1">
              <a:spLocks noChangeArrowheads="1"/>
            </p:cNvSpPr>
            <p:nvPr/>
          </p:nvSpPr>
          <p:spPr bwMode="auto">
            <a:xfrm>
              <a:off x="567" y="2251"/>
              <a:ext cx="2037" cy="624"/>
            </a:xfrm>
            <a:prstGeom prst="rect">
              <a:avLst/>
            </a:prstGeom>
            <a:noFill/>
            <a:ln w="9525">
              <a:noFill/>
              <a:miter lim="800000"/>
            </a:ln>
          </p:spPr>
          <p:txBody>
            <a:bodyPr/>
            <a:lstStyle/>
            <a:p>
              <a:r>
                <a:rPr lang="zh-CN" altLang="en-US" sz="1000">
                  <a:latin typeface="宋体" panose="02010600030101010101" pitchFamily="2" charset="-122"/>
                </a:rPr>
                <a:t>操作人员不要试图打开或维修</a:t>
              </a:r>
              <a:r>
                <a:rPr lang="zh-CN" altLang="en-US" sz="1000">
                  <a:latin typeface="Times New Roman" panose="02020603050405020304" pitchFamily="18" charset="0"/>
                </a:rPr>
                <a:t>仪器</a:t>
              </a:r>
              <a:r>
                <a:rPr lang="zh-CN" altLang="en-US" sz="1000">
                  <a:latin typeface="宋体" panose="02010600030101010101" pitchFamily="2" charset="-122"/>
                </a:rPr>
                <a:t>，这样做会使您失去保修资格</a:t>
              </a:r>
              <a:r>
                <a:rPr lang="en-US" altLang="zh-CN" sz="1000">
                  <a:latin typeface="Times New Roman" panose="02020603050405020304" pitchFamily="18" charset="0"/>
                </a:rPr>
                <a:t>,</a:t>
              </a:r>
              <a:r>
                <a:rPr lang="zh-CN" altLang="en-US" sz="1000">
                  <a:latin typeface="宋体" panose="02010600030101010101" pitchFamily="2" charset="-122"/>
                </a:rPr>
                <a:t>也可能会受到电击。如需修理，由本公司负责维修。</a:t>
              </a:r>
              <a:endParaRPr lang="zh-CN" altLang="en-US" sz="1000">
                <a:latin typeface="宋体" panose="02010600030101010101" pitchFamily="2" charset="-122"/>
              </a:endParaRPr>
            </a:p>
            <a:p>
              <a:r>
                <a:rPr lang="zh-CN" altLang="en-US" sz="1000">
                  <a:latin typeface="Times New Roman" panose="02020603050405020304" pitchFamily="18" charset="0"/>
                </a:rPr>
                <a:t>为了避免触电事故，仪器的输入电源线必须可靠接地。本仪器使用三芯接地插头，其中第</a:t>
              </a:r>
              <a:r>
                <a:rPr lang="en-US" altLang="zh-CN" sz="1000">
                  <a:latin typeface="Times New Roman" panose="02020603050405020304" pitchFamily="18" charset="0"/>
                </a:rPr>
                <a:t>3</a:t>
              </a:r>
              <a:r>
                <a:rPr lang="zh-CN" altLang="en-US" sz="1000">
                  <a:latin typeface="Times New Roman" panose="02020603050405020304" pitchFamily="18" charset="0"/>
                </a:rPr>
                <a:t>脚为接地脚，应配合接地型电源插座使用。</a:t>
              </a:r>
              <a:endParaRPr lang="zh-CN" altLang="en-US"/>
            </a:p>
          </p:txBody>
        </p:sp>
        <p:sp>
          <p:nvSpPr>
            <p:cNvPr id="15387" name="文本框 2067"/>
            <p:cNvSpPr txBox="1">
              <a:spLocks noChangeArrowheads="1"/>
            </p:cNvSpPr>
            <p:nvPr/>
          </p:nvSpPr>
          <p:spPr bwMode="auto">
            <a:xfrm>
              <a:off x="567" y="2886"/>
              <a:ext cx="2041" cy="874"/>
            </a:xfrm>
            <a:prstGeom prst="rect">
              <a:avLst/>
            </a:prstGeom>
            <a:noFill/>
            <a:ln w="9525">
              <a:noFill/>
              <a:miter lim="800000"/>
            </a:ln>
          </p:spPr>
          <p:txBody>
            <a:bodyPr/>
            <a:lstStyle/>
            <a:p>
              <a:r>
                <a:rPr lang="zh-CN" altLang="en-US" sz="1000">
                  <a:latin typeface="Times New Roman" panose="02020603050405020304" pitchFamily="18" charset="0"/>
                </a:rPr>
                <a:t>在连接电源之前，要确保电源的电压与仪器所要求的电压一致。并确保电源插座的额定负载不小于仪器的要求。</a:t>
              </a:r>
              <a:endParaRPr lang="zh-CN" altLang="en-US" sz="1000">
                <a:latin typeface="Times New Roman" panose="02020603050405020304" pitchFamily="18" charset="0"/>
              </a:endParaRPr>
            </a:p>
            <a:p>
              <a:r>
                <a:rPr lang="zh-CN" altLang="en-US" sz="1000">
                  <a:latin typeface="Times New Roman" panose="02020603050405020304" pitchFamily="18" charset="0"/>
                </a:rPr>
                <a:t>如果电源线破损，必须更换。更换时必须用相同类型和规格的电源线代替。本仪器使用时电源线上不要压任何东西。不要将电源线置于人员走动的地方。</a:t>
              </a:r>
              <a:endParaRPr lang="zh-CN" altLang="en-US" sz="1000">
                <a:latin typeface="Times New Roman" panose="02020603050405020304" pitchFamily="18" charset="0"/>
              </a:endParaRPr>
            </a:p>
            <a:p>
              <a:r>
                <a:rPr lang="zh-CN" altLang="en-US" sz="1000">
                  <a:latin typeface="Times New Roman" panose="02020603050405020304" pitchFamily="18" charset="0"/>
                </a:rPr>
                <a:t>电源线插拔时一定要手持插头。插头插入时应确保插头完全插入插座，拔出插头时不要硬拉电源线。</a:t>
              </a:r>
              <a:endParaRPr lang="zh-CN" altLang="en-US"/>
            </a:p>
          </p:txBody>
        </p:sp>
        <p:pic>
          <p:nvPicPr>
            <p:cNvPr id="15388" name="图片 2068"/>
            <p:cNvPicPr>
              <a:picLocks noChangeAspect="1"/>
            </p:cNvPicPr>
            <p:nvPr/>
          </p:nvPicPr>
          <p:blipFill>
            <a:blip r:embed="rId1"/>
            <a:srcRect/>
            <a:stretch>
              <a:fillRect/>
            </a:stretch>
          </p:blipFill>
          <p:spPr bwMode="auto">
            <a:xfrm>
              <a:off x="158" y="3067"/>
              <a:ext cx="318" cy="283"/>
            </a:xfrm>
            <a:prstGeom prst="rect">
              <a:avLst/>
            </a:prstGeom>
            <a:noFill/>
            <a:ln w="9525">
              <a:noFill/>
              <a:miter lim="800000"/>
              <a:headEnd/>
              <a:tailEnd/>
            </a:ln>
          </p:spPr>
        </p:pic>
        <p:sp>
          <p:nvSpPr>
            <p:cNvPr id="15389" name="文本框 2069"/>
            <p:cNvSpPr txBox="1">
              <a:spLocks noChangeArrowheads="1"/>
            </p:cNvSpPr>
            <p:nvPr/>
          </p:nvSpPr>
          <p:spPr bwMode="auto">
            <a:xfrm>
              <a:off x="553" y="3630"/>
              <a:ext cx="2100" cy="455"/>
            </a:xfrm>
            <a:prstGeom prst="rect">
              <a:avLst/>
            </a:prstGeom>
            <a:noFill/>
            <a:ln w="9525">
              <a:noFill/>
              <a:miter lim="800000"/>
            </a:ln>
          </p:spPr>
          <p:txBody>
            <a:bodyPr/>
            <a:lstStyle/>
            <a:p>
              <a:r>
                <a:rPr lang="zh-CN" altLang="en-US" sz="1000">
                  <a:latin typeface="宋体" panose="02010600030101010101" pitchFamily="2" charset="-122"/>
                </a:rPr>
                <a:t>金属模块在正常操作过程中，其温度也可能会变得很高</a:t>
              </a:r>
              <a:r>
                <a:rPr lang="en-US" altLang="zh-CN" sz="1000">
                  <a:latin typeface="Times New Roman" panose="02020603050405020304" pitchFamily="18" charset="0"/>
                </a:rPr>
                <a:t>,</a:t>
              </a:r>
              <a:r>
                <a:rPr lang="zh-CN" altLang="en-US" sz="1000">
                  <a:latin typeface="宋体" panose="02010600030101010101" pitchFamily="2" charset="-122"/>
                </a:rPr>
                <a:t>有造成烫伤或使液体沸腾而出的可能性，因此在整个操作过程中，</a:t>
              </a:r>
              <a:r>
                <a:rPr lang="zh-CN" altLang="en-US" sz="1000">
                  <a:latin typeface="Times New Roman" panose="02020603050405020304" pitchFamily="18" charset="0"/>
                </a:rPr>
                <a:t>严禁用身体的任何部位接触，以免烫伤！</a:t>
              </a:r>
              <a:endParaRPr lang="zh-CN" altLang="en-US"/>
            </a:p>
          </p:txBody>
        </p:sp>
        <p:pic>
          <p:nvPicPr>
            <p:cNvPr id="15390" name="图片 2070"/>
            <p:cNvPicPr>
              <a:picLocks noChangeAspect="1"/>
            </p:cNvPicPr>
            <p:nvPr/>
          </p:nvPicPr>
          <p:blipFill>
            <a:blip r:embed="rId2"/>
            <a:srcRect/>
            <a:stretch>
              <a:fillRect/>
            </a:stretch>
          </p:blipFill>
          <p:spPr bwMode="auto">
            <a:xfrm>
              <a:off x="161" y="3605"/>
              <a:ext cx="363" cy="314"/>
            </a:xfrm>
            <a:prstGeom prst="rect">
              <a:avLst/>
            </a:prstGeom>
            <a:noFill/>
            <a:ln w="9525">
              <a:noFill/>
              <a:miter lim="800000"/>
              <a:headEnd/>
              <a:tailEnd/>
            </a:ln>
          </p:spPr>
        </p:pic>
      </p:grpSp>
      <p:sp>
        <p:nvSpPr>
          <p:cNvPr id="15362" name="文本框 2085"/>
          <p:cNvSpPr txBox="1">
            <a:spLocks noChangeArrowheads="1"/>
          </p:cNvSpPr>
          <p:nvPr/>
        </p:nvSpPr>
        <p:spPr bwMode="auto">
          <a:xfrm>
            <a:off x="1835150" y="6272213"/>
            <a:ext cx="323850" cy="244475"/>
          </a:xfrm>
          <a:prstGeom prst="rect">
            <a:avLst/>
          </a:prstGeom>
          <a:noFill/>
          <a:ln w="9525">
            <a:noFill/>
            <a:miter lim="800000"/>
          </a:ln>
        </p:spPr>
        <p:txBody>
          <a:bodyPr wrap="none">
            <a:spAutoFit/>
          </a:bodyPr>
          <a:lstStyle/>
          <a:p>
            <a:r>
              <a:rPr lang="en-US" altLang="zh-CN" sz="1000"/>
              <a:t>13</a:t>
            </a:r>
            <a:endParaRPr lang="en-US" altLang="zh-CN" sz="1000"/>
          </a:p>
        </p:txBody>
      </p:sp>
      <p:sp>
        <p:nvSpPr>
          <p:cNvPr id="15363" name="文本框 2086"/>
          <p:cNvSpPr txBox="1">
            <a:spLocks noChangeArrowheads="1"/>
          </p:cNvSpPr>
          <p:nvPr/>
        </p:nvSpPr>
        <p:spPr bwMode="auto">
          <a:xfrm>
            <a:off x="3067050" y="733425"/>
            <a:ext cx="847725" cy="257175"/>
          </a:xfrm>
          <a:prstGeom prst="rect">
            <a:avLst/>
          </a:prstGeom>
          <a:noFill/>
          <a:ln w="9525">
            <a:noFill/>
            <a:miter lim="800000"/>
          </a:ln>
        </p:spPr>
        <p:txBody>
          <a:bodyPr/>
          <a:lstStyle/>
          <a:p>
            <a:pPr algn="just"/>
            <a:r>
              <a:rPr lang="zh-CN" altLang="en-US" sz="900">
                <a:latin typeface="Times New Roman" panose="02020603050405020304" pitchFamily="18" charset="0"/>
              </a:rPr>
              <a:t>十字扳手</a:t>
            </a:r>
            <a:endParaRPr lang="zh-CN" altLang="en-US"/>
          </a:p>
        </p:txBody>
      </p:sp>
      <p:sp>
        <p:nvSpPr>
          <p:cNvPr id="15364" name="矩形 2087"/>
          <p:cNvSpPr>
            <a:spLocks noChangeArrowheads="1"/>
          </p:cNvSpPr>
          <p:nvPr/>
        </p:nvSpPr>
        <p:spPr bwMode="auto">
          <a:xfrm>
            <a:off x="217488" y="188913"/>
            <a:ext cx="1487487" cy="274637"/>
          </a:xfrm>
          <a:prstGeom prst="rect">
            <a:avLst/>
          </a:prstGeom>
          <a:noFill/>
          <a:ln w="9525">
            <a:noFill/>
            <a:miter lim="800000"/>
          </a:ln>
        </p:spPr>
        <p:txBody>
          <a:bodyPr wrap="none" anchor="ctr">
            <a:spAutoFit/>
          </a:bodyPr>
          <a:lstStyle/>
          <a:p>
            <a:r>
              <a:rPr lang="en-US" altLang="zh-CN" sz="1200" b="1"/>
              <a:t>4</a:t>
            </a:r>
            <a:r>
              <a:rPr lang="zh-CN" altLang="en-US" sz="1200" b="1"/>
              <a:t>．金属模块的更换</a:t>
            </a:r>
            <a:endParaRPr lang="zh-CN" altLang="en-US" sz="1200" b="1"/>
          </a:p>
        </p:txBody>
      </p:sp>
      <p:pic>
        <p:nvPicPr>
          <p:cNvPr id="15365" name="图片 2088"/>
          <p:cNvPicPr>
            <a:picLocks noChangeAspect="1"/>
          </p:cNvPicPr>
          <p:nvPr/>
        </p:nvPicPr>
        <p:blipFill>
          <a:blip r:embed="rId3"/>
          <a:srcRect/>
          <a:stretch>
            <a:fillRect/>
          </a:stretch>
        </p:blipFill>
        <p:spPr bwMode="auto">
          <a:xfrm>
            <a:off x="2305050" y="2276475"/>
            <a:ext cx="2027238" cy="1406525"/>
          </a:xfrm>
          <a:prstGeom prst="rect">
            <a:avLst/>
          </a:prstGeom>
          <a:noFill/>
          <a:ln w="9525">
            <a:noFill/>
            <a:miter lim="800000"/>
            <a:headEnd/>
            <a:tailEnd/>
          </a:ln>
        </p:spPr>
      </p:pic>
      <p:pic>
        <p:nvPicPr>
          <p:cNvPr id="15366" name="图片 2089"/>
          <p:cNvPicPr>
            <a:picLocks noChangeAspect="1"/>
          </p:cNvPicPr>
          <p:nvPr/>
        </p:nvPicPr>
        <p:blipFill>
          <a:blip r:embed="rId4"/>
          <a:srcRect/>
          <a:stretch>
            <a:fillRect/>
          </a:stretch>
        </p:blipFill>
        <p:spPr bwMode="auto">
          <a:xfrm>
            <a:off x="2341563" y="4052888"/>
            <a:ext cx="1992312" cy="2208212"/>
          </a:xfrm>
          <a:prstGeom prst="rect">
            <a:avLst/>
          </a:prstGeom>
          <a:noFill/>
          <a:ln w="9525">
            <a:noFill/>
            <a:miter lim="800000"/>
            <a:headEnd/>
            <a:tailEnd/>
          </a:ln>
        </p:spPr>
      </p:pic>
      <p:sp>
        <p:nvSpPr>
          <p:cNvPr id="15367" name="文本框 2090"/>
          <p:cNvSpPr txBox="1">
            <a:spLocks noChangeArrowheads="1"/>
          </p:cNvSpPr>
          <p:nvPr/>
        </p:nvSpPr>
        <p:spPr bwMode="auto">
          <a:xfrm>
            <a:off x="3741738" y="1100138"/>
            <a:ext cx="438150" cy="314325"/>
          </a:xfrm>
          <a:prstGeom prst="rect">
            <a:avLst/>
          </a:prstGeom>
          <a:noFill/>
          <a:ln w="9525">
            <a:noFill/>
            <a:miter lim="800000"/>
          </a:ln>
        </p:spPr>
        <p:txBody>
          <a:bodyPr/>
          <a:lstStyle/>
          <a:p>
            <a:r>
              <a:rPr lang="zh-CN" altLang="en-US" sz="900">
                <a:latin typeface="Times New Roman" panose="02020603050405020304" pitchFamily="18" charset="0"/>
                <a:cs typeface="Times New Roman" panose="02020603050405020304" pitchFamily="18" charset="0"/>
              </a:rPr>
              <a:t>螺钉</a:t>
            </a:r>
            <a:endParaRPr lang="zh-CN" altLang="en-US"/>
          </a:p>
        </p:txBody>
      </p:sp>
      <p:sp>
        <p:nvSpPr>
          <p:cNvPr id="15368" name="矩形 2091"/>
          <p:cNvSpPr>
            <a:spLocks noChangeArrowheads="1"/>
          </p:cNvSpPr>
          <p:nvPr/>
        </p:nvSpPr>
        <p:spPr bwMode="auto">
          <a:xfrm>
            <a:off x="-58738" y="874713"/>
            <a:ext cx="2232026" cy="396875"/>
          </a:xfrm>
          <a:prstGeom prst="rect">
            <a:avLst/>
          </a:prstGeom>
          <a:noFill/>
          <a:ln w="9525">
            <a:noFill/>
            <a:miter lim="800000"/>
          </a:ln>
        </p:spPr>
        <p:txBody>
          <a:bodyPr anchor="ctr">
            <a:spAutoFit/>
          </a:bodyPr>
          <a:lstStyle/>
          <a:p>
            <a:pPr indent="200025" algn="ctr"/>
            <a:r>
              <a:rPr lang="en-US" altLang="zh-CN" sz="1000"/>
              <a:t>a)</a:t>
            </a:r>
            <a:r>
              <a:rPr lang="zh-CN" altLang="en-US" sz="1000">
                <a:latin typeface="宋体" panose="02010600030101010101" pitchFamily="2" charset="-122"/>
              </a:rPr>
              <a:t>用十字板手逆时针方向完全拧    </a:t>
            </a:r>
            <a:endParaRPr lang="zh-CN" altLang="en-US" sz="1000">
              <a:latin typeface="宋体" panose="02010600030101010101" pitchFamily="2" charset="-122"/>
            </a:endParaRPr>
          </a:p>
          <a:p>
            <a:pPr indent="200025" algn="ctr"/>
            <a:r>
              <a:rPr lang="zh-CN" altLang="en-US" sz="1000">
                <a:latin typeface="宋体" panose="02010600030101010101" pitchFamily="2" charset="-122"/>
              </a:rPr>
              <a:t>出固定</a:t>
            </a:r>
            <a:r>
              <a:rPr lang="zh-CN" altLang="en-US" sz="1000">
                <a:latin typeface="宋体" panose="02010600030101010101" pitchFamily="2" charset="-122"/>
                <a:cs typeface="Times New Roman" panose="02020603050405020304" pitchFamily="18" charset="0"/>
              </a:rPr>
              <a:t>金属模块的</a:t>
            </a:r>
            <a:r>
              <a:rPr lang="en-US" altLang="zh-CN" sz="1000">
                <a:latin typeface="宋体" panose="02010600030101010101" pitchFamily="2" charset="-122"/>
                <a:cs typeface="Times New Roman" panose="02020603050405020304" pitchFamily="18" charset="0"/>
              </a:rPr>
              <a:t>2</a:t>
            </a:r>
            <a:r>
              <a:rPr lang="zh-CN" altLang="en-US" sz="1000">
                <a:latin typeface="宋体" panose="02010600030101010101" pitchFamily="2" charset="-122"/>
                <a:cs typeface="Times New Roman" panose="02020603050405020304" pitchFamily="18" charset="0"/>
              </a:rPr>
              <a:t>个螺钉。                     </a:t>
            </a:r>
            <a:endParaRPr lang="zh-CN" altLang="en-US" sz="1000"/>
          </a:p>
        </p:txBody>
      </p:sp>
      <p:sp>
        <p:nvSpPr>
          <p:cNvPr id="15369" name="矩形 2092"/>
          <p:cNvSpPr>
            <a:spLocks noChangeArrowheads="1"/>
          </p:cNvSpPr>
          <p:nvPr/>
        </p:nvSpPr>
        <p:spPr bwMode="auto">
          <a:xfrm>
            <a:off x="-180975" y="2695575"/>
            <a:ext cx="2484438" cy="549275"/>
          </a:xfrm>
          <a:prstGeom prst="rect">
            <a:avLst/>
          </a:prstGeom>
          <a:noFill/>
          <a:ln w="9525">
            <a:noFill/>
            <a:miter lim="800000"/>
          </a:ln>
        </p:spPr>
        <p:txBody>
          <a:bodyPr anchor="ctr">
            <a:spAutoFit/>
          </a:bodyPr>
          <a:lstStyle/>
          <a:p>
            <a:pPr indent="266700" defTabSz="0">
              <a:tabLst>
                <a:tab pos="546100" algn="l"/>
              </a:tabLst>
            </a:pPr>
            <a:r>
              <a:rPr lang="en-US" altLang="zh-CN" sz="1000">
                <a:cs typeface="Times New Roman" panose="02020603050405020304" pitchFamily="18" charset="0"/>
              </a:rPr>
              <a:t>   b)</a:t>
            </a:r>
            <a:r>
              <a:rPr lang="zh-CN" altLang="en-US" sz="1000">
                <a:latin typeface="宋体" panose="02010600030101010101" pitchFamily="2" charset="-122"/>
                <a:cs typeface="Times New Roman" panose="02020603050405020304" pitchFamily="18" charset="0"/>
              </a:rPr>
              <a:t>将提手的</a:t>
            </a:r>
            <a:r>
              <a:rPr lang="en-US" altLang="zh-CN" sz="1000">
                <a:latin typeface="宋体" panose="02010600030101010101" pitchFamily="2" charset="-122"/>
                <a:cs typeface="Times New Roman" panose="02020603050405020304" pitchFamily="18" charset="0"/>
              </a:rPr>
              <a:t>M4</a:t>
            </a:r>
            <a:r>
              <a:rPr lang="zh-CN" altLang="en-US" sz="1000">
                <a:latin typeface="宋体" panose="02010600030101010101" pitchFamily="2" charset="-122"/>
                <a:cs typeface="Times New Roman" panose="02020603050405020304" pitchFamily="18" charset="0"/>
              </a:rPr>
              <a:t>螺纹部分顺时针方向</a:t>
            </a:r>
            <a:endParaRPr lang="zh-CN" altLang="en-US" sz="1000">
              <a:latin typeface="宋体" panose="02010600030101010101" pitchFamily="2" charset="-122"/>
              <a:cs typeface="Times New Roman" panose="02020603050405020304" pitchFamily="18" charset="0"/>
            </a:endParaRPr>
          </a:p>
          <a:p>
            <a:pPr indent="266700" defTabSz="0">
              <a:tabLst>
                <a:tab pos="546100" algn="l"/>
              </a:tabLst>
            </a:pPr>
            <a:r>
              <a:rPr lang="zh-CN" altLang="en-US" sz="1000">
                <a:latin typeface="宋体" panose="02010600030101010101" pitchFamily="2" charset="-122"/>
                <a:cs typeface="Times New Roman" panose="02020603050405020304" pitchFamily="18" charset="0"/>
              </a:rPr>
              <a:t>   与需更换的金属模块中间位置的</a:t>
            </a:r>
            <a:endParaRPr lang="zh-CN" altLang="en-US" sz="1000">
              <a:latin typeface="宋体" panose="02010600030101010101" pitchFamily="2" charset="-122"/>
              <a:cs typeface="Times New Roman" panose="02020603050405020304" pitchFamily="18" charset="0"/>
            </a:endParaRPr>
          </a:p>
          <a:p>
            <a:pPr indent="266700" defTabSz="0">
              <a:tabLst>
                <a:tab pos="546100" algn="l"/>
              </a:tabLst>
            </a:pPr>
            <a:r>
              <a:rPr lang="zh-CN" altLang="en-US" sz="1000">
                <a:latin typeface="宋体" panose="02010600030101010101" pitchFamily="2" charset="-122"/>
                <a:cs typeface="Times New Roman" panose="02020603050405020304" pitchFamily="18" charset="0"/>
              </a:rPr>
              <a:t>   </a:t>
            </a:r>
            <a:r>
              <a:rPr lang="en-US" altLang="zh-CN" sz="1000">
                <a:latin typeface="宋体" panose="02010600030101010101" pitchFamily="2" charset="-122"/>
                <a:cs typeface="Times New Roman" panose="02020603050405020304" pitchFamily="18" charset="0"/>
              </a:rPr>
              <a:t>M4</a:t>
            </a:r>
            <a:r>
              <a:rPr lang="zh-CN" altLang="en-US" sz="1000">
                <a:latin typeface="宋体" panose="02010600030101010101" pitchFamily="2" charset="-122"/>
                <a:cs typeface="Times New Roman" panose="02020603050405020304" pitchFamily="18" charset="0"/>
              </a:rPr>
              <a:t>螺纹孔拧紧固定</a:t>
            </a:r>
            <a:endParaRPr lang="zh-CN" altLang="en-US" sz="1000">
              <a:latin typeface="宋体" panose="02010600030101010101" pitchFamily="2" charset="-122"/>
              <a:cs typeface="Times New Roman" panose="02020603050405020304" pitchFamily="18" charset="0"/>
            </a:endParaRPr>
          </a:p>
        </p:txBody>
      </p:sp>
      <p:sp>
        <p:nvSpPr>
          <p:cNvPr id="15370" name="文本框 2093"/>
          <p:cNvSpPr txBox="1">
            <a:spLocks noChangeArrowheads="1"/>
          </p:cNvSpPr>
          <p:nvPr/>
        </p:nvSpPr>
        <p:spPr bwMode="auto">
          <a:xfrm>
            <a:off x="190500" y="3778250"/>
            <a:ext cx="2160588" cy="396875"/>
          </a:xfrm>
          <a:prstGeom prst="rect">
            <a:avLst/>
          </a:prstGeom>
          <a:noFill/>
          <a:ln w="9525">
            <a:noFill/>
            <a:miter lim="800000"/>
          </a:ln>
        </p:spPr>
        <p:txBody>
          <a:bodyPr>
            <a:spAutoFit/>
          </a:bodyPr>
          <a:lstStyle/>
          <a:p>
            <a:r>
              <a:rPr lang="en-US" altLang="zh-CN" sz="1000"/>
              <a:t>c)</a:t>
            </a:r>
            <a:r>
              <a:rPr lang="zh-CN" altLang="en-US" sz="1000"/>
              <a:t>用手向上提拉提手的上端部分， </a:t>
            </a:r>
            <a:endParaRPr lang="zh-CN" altLang="en-US" sz="1000"/>
          </a:p>
          <a:p>
            <a:r>
              <a:rPr lang="zh-CN" altLang="en-US" sz="1000"/>
              <a:t>   取出金属模块。</a:t>
            </a:r>
            <a:endParaRPr lang="zh-CN" altLang="en-US" sz="1000"/>
          </a:p>
        </p:txBody>
      </p:sp>
      <p:sp>
        <p:nvSpPr>
          <p:cNvPr id="15371" name="文本框 2094"/>
          <p:cNvSpPr txBox="1">
            <a:spLocks noChangeArrowheads="1"/>
          </p:cNvSpPr>
          <p:nvPr/>
        </p:nvSpPr>
        <p:spPr bwMode="auto">
          <a:xfrm>
            <a:off x="182563" y="4787900"/>
            <a:ext cx="2233612" cy="854075"/>
          </a:xfrm>
          <a:prstGeom prst="rect">
            <a:avLst/>
          </a:prstGeom>
          <a:noFill/>
          <a:ln w="9525">
            <a:noFill/>
            <a:miter lim="800000"/>
          </a:ln>
        </p:spPr>
        <p:txBody>
          <a:bodyPr>
            <a:spAutoFit/>
          </a:bodyPr>
          <a:lstStyle/>
          <a:p>
            <a:r>
              <a:rPr lang="en-US" altLang="zh-CN" sz="1000"/>
              <a:t>d</a:t>
            </a:r>
            <a:r>
              <a:rPr lang="zh-CN" altLang="en-US" sz="1000"/>
              <a:t>）将提手拧出，固定于要更换上的 </a:t>
            </a:r>
            <a:endParaRPr lang="zh-CN" altLang="en-US" sz="1000"/>
          </a:p>
          <a:p>
            <a:r>
              <a:rPr lang="zh-CN" altLang="en-US" sz="1000"/>
              <a:t>     另一型号的金属模块上，然后放</a:t>
            </a:r>
            <a:endParaRPr lang="zh-CN" altLang="en-US" sz="1000"/>
          </a:p>
          <a:p>
            <a:r>
              <a:rPr lang="zh-CN" altLang="en-US" sz="1000"/>
              <a:t>     于仪器相应位置上，用内六角扳 </a:t>
            </a:r>
            <a:endParaRPr lang="zh-CN" altLang="en-US" sz="1000"/>
          </a:p>
          <a:p>
            <a:r>
              <a:rPr lang="zh-CN" altLang="en-US" sz="1000"/>
              <a:t>     手顺时针方向将新换上的金属模</a:t>
            </a:r>
            <a:endParaRPr lang="zh-CN" altLang="en-US" sz="1000"/>
          </a:p>
          <a:p>
            <a:r>
              <a:rPr lang="zh-CN" altLang="en-US" sz="1000"/>
              <a:t>     块固定在仪器上。</a:t>
            </a:r>
            <a:endParaRPr lang="zh-CN" altLang="en-US" sz="1000"/>
          </a:p>
        </p:txBody>
      </p:sp>
      <p:sp>
        <p:nvSpPr>
          <p:cNvPr id="15372" name="文本框 2095"/>
          <p:cNvSpPr txBox="1">
            <a:spLocks noChangeArrowheads="1"/>
          </p:cNvSpPr>
          <p:nvPr/>
        </p:nvSpPr>
        <p:spPr bwMode="auto">
          <a:xfrm>
            <a:off x="3529013" y="2636838"/>
            <a:ext cx="438150" cy="257175"/>
          </a:xfrm>
          <a:prstGeom prst="rect">
            <a:avLst/>
          </a:prstGeom>
          <a:noFill/>
          <a:ln w="9525">
            <a:solidFill>
              <a:srgbClr val="FFFFFF"/>
            </a:solidFill>
            <a:miter lim="800000"/>
          </a:ln>
        </p:spPr>
        <p:txBody>
          <a:bodyPr/>
          <a:lstStyle/>
          <a:p>
            <a:pPr algn="just"/>
            <a:r>
              <a:rPr lang="zh-CN" altLang="en-US" sz="900">
                <a:latin typeface="Times New Roman" panose="02020603050405020304" pitchFamily="18" charset="0"/>
              </a:rPr>
              <a:t>提手</a:t>
            </a:r>
            <a:endParaRPr lang="zh-CN" altLang="en-US"/>
          </a:p>
        </p:txBody>
      </p:sp>
      <p:pic>
        <p:nvPicPr>
          <p:cNvPr id="15373" name="图片 2097"/>
          <p:cNvPicPr>
            <a:picLocks noChangeAspect="1"/>
          </p:cNvPicPr>
          <p:nvPr/>
        </p:nvPicPr>
        <p:blipFill>
          <a:blip r:embed="rId5"/>
          <a:srcRect/>
          <a:stretch>
            <a:fillRect/>
          </a:stretch>
        </p:blipFill>
        <p:spPr bwMode="auto">
          <a:xfrm>
            <a:off x="2268538" y="692150"/>
            <a:ext cx="2044700" cy="13811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5" name="组合 5123"/>
          <p:cNvGrpSpPr/>
          <p:nvPr/>
        </p:nvGrpSpPr>
        <p:grpSpPr bwMode="auto">
          <a:xfrm>
            <a:off x="179388" y="260350"/>
            <a:ext cx="4284662" cy="6218238"/>
            <a:chOff x="2948" y="210"/>
            <a:chExt cx="2699" cy="3917"/>
          </a:xfrm>
        </p:grpSpPr>
        <p:sp>
          <p:nvSpPr>
            <p:cNvPr id="16397" name="文本框 5124"/>
            <p:cNvSpPr txBox="1">
              <a:spLocks noChangeArrowheads="1"/>
            </p:cNvSpPr>
            <p:nvPr/>
          </p:nvSpPr>
          <p:spPr bwMode="auto">
            <a:xfrm>
              <a:off x="3424" y="210"/>
              <a:ext cx="2189" cy="749"/>
            </a:xfrm>
            <a:prstGeom prst="rect">
              <a:avLst/>
            </a:prstGeom>
            <a:noFill/>
            <a:ln w="9525">
              <a:noFill/>
              <a:miter lim="800000"/>
            </a:ln>
          </p:spPr>
          <p:txBody>
            <a:bodyPr/>
            <a:lstStyle/>
            <a:p>
              <a:pPr algn="just"/>
              <a:r>
                <a:rPr lang="zh-CN" altLang="en-US" sz="1000">
                  <a:latin typeface="Times New Roman" panose="02020603050405020304" pitchFamily="18" charset="0"/>
                </a:rPr>
                <a:t>本仪器应放在湿度低、灰尘少并远离水源和避免阳光及强光源直射的地方，室内应通风良好，无腐蚀性气体或强磁场干扰、远离暖气、炉子以及其它一切热源。不要将仪器安放在潮湿或灰尘较多的地方。</a:t>
              </a:r>
              <a:endParaRPr lang="zh-CN" altLang="en-US" sz="1000">
                <a:latin typeface="Times New Roman" panose="02020603050405020304" pitchFamily="18" charset="0"/>
              </a:endParaRPr>
            </a:p>
            <a:p>
              <a:pPr algn="just"/>
              <a:r>
                <a:rPr lang="zh-CN" altLang="en-US" sz="1000">
                  <a:latin typeface="Times New Roman" panose="02020603050405020304" pitchFamily="18" charset="0"/>
                </a:rPr>
                <a:t>本仪器上的开口为了通风而设，为了避免温度过热，一定不要阻塞或覆盖这些通风孔。多台仪器同时使用时，每台仪器之间的距离应不小于</a:t>
              </a:r>
              <a:r>
                <a:rPr lang="en-US" altLang="zh-CN" sz="1000">
                  <a:latin typeface="Times New Roman" panose="02020603050405020304" pitchFamily="18" charset="0"/>
                </a:rPr>
                <a:t>100cm</a:t>
              </a:r>
              <a:r>
                <a:rPr lang="zh-CN" altLang="en-US" sz="1000">
                  <a:latin typeface="Times New Roman" panose="02020603050405020304" pitchFamily="18" charset="0"/>
                </a:rPr>
                <a:t>。</a:t>
              </a:r>
              <a:endParaRPr lang="zh-CN" altLang="en-US"/>
            </a:p>
          </p:txBody>
        </p:sp>
        <p:pic>
          <p:nvPicPr>
            <p:cNvPr id="16398" name="图片 5125"/>
            <p:cNvPicPr>
              <a:picLocks noChangeAspect="1"/>
            </p:cNvPicPr>
            <p:nvPr/>
          </p:nvPicPr>
          <p:blipFill>
            <a:blip r:embed="rId1"/>
            <a:srcRect/>
            <a:stretch>
              <a:fillRect/>
            </a:stretch>
          </p:blipFill>
          <p:spPr bwMode="auto">
            <a:xfrm>
              <a:off x="3016" y="436"/>
              <a:ext cx="318" cy="283"/>
            </a:xfrm>
            <a:prstGeom prst="rect">
              <a:avLst/>
            </a:prstGeom>
            <a:noFill/>
            <a:ln w="9525">
              <a:noFill/>
              <a:miter lim="800000"/>
              <a:headEnd/>
              <a:tailEnd/>
            </a:ln>
          </p:spPr>
        </p:pic>
        <p:sp>
          <p:nvSpPr>
            <p:cNvPr id="16399" name="文本框 5126"/>
            <p:cNvSpPr txBox="1">
              <a:spLocks noChangeArrowheads="1"/>
            </p:cNvSpPr>
            <p:nvPr/>
          </p:nvSpPr>
          <p:spPr bwMode="auto">
            <a:xfrm>
              <a:off x="3454" y="1017"/>
              <a:ext cx="2132" cy="437"/>
            </a:xfrm>
            <a:prstGeom prst="rect">
              <a:avLst/>
            </a:prstGeom>
            <a:noFill/>
            <a:ln w="9525">
              <a:noFill/>
              <a:miter lim="800000"/>
            </a:ln>
          </p:spPr>
          <p:txBody>
            <a:bodyPr/>
            <a:lstStyle/>
            <a:p>
              <a:pPr algn="just"/>
              <a:r>
                <a:rPr lang="zh-CN" altLang="en-US" sz="1000">
                  <a:latin typeface="Times New Roman" panose="02020603050405020304" pitchFamily="18" charset="0"/>
                </a:rPr>
                <a:t>停止工作时应关闭电源，长时间不使用本仪器时，应拔下电源插头，并用软布或塑料纸覆盖仪器以防止灰尘进入。</a:t>
              </a:r>
              <a:endParaRPr lang="zh-CN" altLang="en-US"/>
            </a:p>
          </p:txBody>
        </p:sp>
        <p:pic>
          <p:nvPicPr>
            <p:cNvPr id="16400" name="图片 5127"/>
            <p:cNvPicPr>
              <a:picLocks noChangeAspect="1"/>
            </p:cNvPicPr>
            <p:nvPr/>
          </p:nvPicPr>
          <p:blipFill>
            <a:blip r:embed="rId1"/>
            <a:srcRect/>
            <a:stretch>
              <a:fillRect/>
            </a:stretch>
          </p:blipFill>
          <p:spPr bwMode="auto">
            <a:xfrm>
              <a:off x="3073" y="2490"/>
              <a:ext cx="318" cy="283"/>
            </a:xfrm>
            <a:prstGeom prst="rect">
              <a:avLst/>
            </a:prstGeom>
            <a:noFill/>
            <a:ln w="9525">
              <a:noFill/>
              <a:miter lim="800000"/>
              <a:headEnd/>
              <a:tailEnd/>
            </a:ln>
          </p:spPr>
        </p:pic>
        <p:pic>
          <p:nvPicPr>
            <p:cNvPr id="16401" name="图片 5128"/>
            <p:cNvPicPr>
              <a:picLocks noChangeAspect="1"/>
            </p:cNvPicPr>
            <p:nvPr/>
          </p:nvPicPr>
          <p:blipFill>
            <a:blip r:embed="rId1"/>
            <a:srcRect/>
            <a:stretch>
              <a:fillRect/>
            </a:stretch>
          </p:blipFill>
          <p:spPr bwMode="auto">
            <a:xfrm>
              <a:off x="3016" y="1525"/>
              <a:ext cx="362" cy="322"/>
            </a:xfrm>
            <a:prstGeom prst="rect">
              <a:avLst/>
            </a:prstGeom>
            <a:noFill/>
            <a:ln w="9525">
              <a:noFill/>
              <a:miter lim="800000"/>
              <a:headEnd/>
              <a:tailEnd/>
            </a:ln>
          </p:spPr>
        </p:pic>
        <p:pic>
          <p:nvPicPr>
            <p:cNvPr id="16402" name="图片 5129"/>
            <p:cNvPicPr>
              <a:picLocks noChangeAspect="1"/>
            </p:cNvPicPr>
            <p:nvPr/>
          </p:nvPicPr>
          <p:blipFill>
            <a:blip r:embed="rId1"/>
            <a:srcRect/>
            <a:stretch>
              <a:fillRect/>
            </a:stretch>
          </p:blipFill>
          <p:spPr bwMode="auto">
            <a:xfrm>
              <a:off x="3021" y="994"/>
              <a:ext cx="318" cy="283"/>
            </a:xfrm>
            <a:prstGeom prst="rect">
              <a:avLst/>
            </a:prstGeom>
            <a:noFill/>
            <a:ln w="9525">
              <a:noFill/>
              <a:miter lim="800000"/>
              <a:headEnd/>
              <a:tailEnd/>
            </a:ln>
          </p:spPr>
        </p:pic>
        <p:sp>
          <p:nvSpPr>
            <p:cNvPr id="16403" name="矩形 5130"/>
            <p:cNvSpPr>
              <a:spLocks noChangeArrowheads="1"/>
            </p:cNvSpPr>
            <p:nvPr/>
          </p:nvSpPr>
          <p:spPr bwMode="auto">
            <a:xfrm>
              <a:off x="2971" y="2069"/>
              <a:ext cx="2631" cy="442"/>
            </a:xfrm>
            <a:prstGeom prst="rect">
              <a:avLst/>
            </a:prstGeom>
            <a:noFill/>
            <a:ln w="9525">
              <a:noFill/>
              <a:miter lim="800000"/>
            </a:ln>
          </p:spPr>
          <p:txBody>
            <a:bodyPr anchor="ctr">
              <a:spAutoFit/>
            </a:bodyPr>
            <a:lstStyle/>
            <a:p>
              <a:r>
                <a:rPr lang="en-US" altLang="zh-CN" sz="1000" b="1"/>
                <a:t>3  </a:t>
              </a:r>
              <a:r>
                <a:rPr lang="zh-CN" altLang="en-US" sz="1000" b="1"/>
                <a:t>仪器维护</a:t>
              </a:r>
              <a:endParaRPr lang="zh-CN" altLang="en-US" sz="1000"/>
            </a:p>
            <a:p>
              <a:r>
                <a:rPr lang="zh-CN" altLang="en-US" sz="1000"/>
                <a:t>本仪器应定期用干净软布沾少量无水酒精清洗模块上的锥孔，以保证试管与锥孔壁接触充分、导热良好、避免污染。</a:t>
              </a:r>
              <a:endParaRPr lang="zh-CN" altLang="en-US" sz="1000"/>
            </a:p>
            <a:p>
              <a:r>
                <a:rPr lang="zh-CN" altLang="en-US" sz="1000"/>
                <a:t>本仪器表面如有污迹，可用软布沾清洁膏清洗。</a:t>
              </a:r>
              <a:endParaRPr lang="zh-CN" altLang="en-US" sz="1000"/>
            </a:p>
          </p:txBody>
        </p:sp>
        <p:sp>
          <p:nvSpPr>
            <p:cNvPr id="16404" name="文本框 5131"/>
            <p:cNvSpPr txBox="1">
              <a:spLocks noChangeArrowheads="1"/>
            </p:cNvSpPr>
            <p:nvPr/>
          </p:nvSpPr>
          <p:spPr bwMode="auto">
            <a:xfrm>
              <a:off x="3479" y="2508"/>
              <a:ext cx="1951" cy="499"/>
            </a:xfrm>
            <a:prstGeom prst="rect">
              <a:avLst/>
            </a:prstGeom>
            <a:noFill/>
            <a:ln w="9525">
              <a:noFill/>
              <a:miter lim="800000"/>
            </a:ln>
          </p:spPr>
          <p:txBody>
            <a:bodyPr/>
            <a:lstStyle/>
            <a:p>
              <a:pPr algn="just"/>
              <a:r>
                <a:rPr lang="zh-CN" altLang="en-US" sz="1000" b="1">
                  <a:latin typeface="Times New Roman" panose="02020603050405020304" pitchFamily="18" charset="0"/>
                </a:rPr>
                <a:t>在仪器进行清洗时，必须切断电源。</a:t>
              </a:r>
              <a:endParaRPr lang="zh-CN" altLang="en-US" sz="1000" b="1">
                <a:latin typeface="Times New Roman" panose="02020603050405020304" pitchFamily="18" charset="0"/>
              </a:endParaRPr>
            </a:p>
            <a:p>
              <a:pPr algn="just"/>
              <a:r>
                <a:rPr lang="zh-CN" altLang="en-US" sz="1000" b="1">
                  <a:latin typeface="Times New Roman" panose="02020603050405020304" pitchFamily="18" charset="0"/>
                </a:rPr>
                <a:t>清洗模块上的锥孔时严禁将清洗剂滴入孔内。</a:t>
              </a:r>
              <a:endParaRPr lang="zh-CN" altLang="en-US" sz="1000" b="1">
                <a:latin typeface="Times New Roman" panose="02020603050405020304" pitchFamily="18" charset="0"/>
              </a:endParaRPr>
            </a:p>
            <a:p>
              <a:pPr algn="just"/>
              <a:r>
                <a:rPr lang="zh-CN" altLang="en-US" sz="1000" b="1">
                  <a:latin typeface="Times New Roman" panose="02020603050405020304" pitchFamily="18" charset="0"/>
                </a:rPr>
                <a:t>仪器表面严禁用腐蚀性清洗剂清洗。</a:t>
              </a:r>
              <a:endParaRPr lang="zh-CN" altLang="en-US"/>
            </a:p>
          </p:txBody>
        </p:sp>
        <p:sp>
          <p:nvSpPr>
            <p:cNvPr id="16405" name="矩形 5132"/>
            <p:cNvSpPr>
              <a:spLocks noChangeArrowheads="1"/>
            </p:cNvSpPr>
            <p:nvPr/>
          </p:nvSpPr>
          <p:spPr bwMode="auto">
            <a:xfrm>
              <a:off x="2948" y="2821"/>
              <a:ext cx="2699" cy="1306"/>
            </a:xfrm>
            <a:prstGeom prst="rect">
              <a:avLst/>
            </a:prstGeom>
            <a:noFill/>
            <a:ln w="9525">
              <a:noFill/>
              <a:miter lim="800000"/>
            </a:ln>
          </p:spPr>
          <p:txBody>
            <a:bodyPr anchor="ctr">
              <a:spAutoFit/>
            </a:bodyPr>
            <a:lstStyle/>
            <a:p>
              <a:pPr indent="266700" defTabSz="0">
                <a:tabLst>
                  <a:tab pos="184150" algn="l"/>
                </a:tabLst>
              </a:pPr>
              <a:r>
                <a:rPr lang="en-US" altLang="zh-CN" sz="1000" b="1"/>
                <a:t>4  </a:t>
              </a:r>
              <a:r>
                <a:rPr lang="zh-CN" altLang="en-US" sz="1000" b="1"/>
                <a:t>售后服务</a:t>
              </a:r>
              <a:endParaRPr lang="zh-CN" altLang="en-US" sz="1000"/>
            </a:p>
            <a:p>
              <a:pPr indent="266700" defTabSz="0">
                <a:tabLst>
                  <a:tab pos="184150" algn="l"/>
                </a:tabLst>
              </a:pPr>
              <a:r>
                <a:rPr lang="en-US" altLang="zh-CN" sz="1000"/>
                <a:t>a</a:t>
              </a:r>
              <a:r>
                <a:rPr lang="zh-CN" altLang="en-US" sz="1000"/>
                <a:t>）保修内容</a:t>
              </a:r>
              <a:endParaRPr lang="zh-CN" altLang="en-US" sz="1000"/>
            </a:p>
            <a:p>
              <a:pPr indent="266700" defTabSz="0">
                <a:tabLst>
                  <a:tab pos="184150" algn="l"/>
                </a:tabLst>
              </a:pPr>
              <a:r>
                <a:rPr lang="zh-CN" altLang="en-US" sz="1000"/>
                <a:t>本仪器自交货之日起</a:t>
              </a:r>
              <a:r>
                <a:rPr lang="en-US" altLang="zh-CN" sz="1000"/>
                <a:t>1</a:t>
              </a:r>
              <a:r>
                <a:rPr lang="zh-CN" altLang="en-US" sz="1000"/>
                <a:t>个月内，对因材料和制造方面的缺陷引起的故障，本公司将负责保换。</a:t>
              </a:r>
              <a:endParaRPr lang="zh-CN" altLang="en-US" sz="1000"/>
            </a:p>
            <a:p>
              <a:pPr indent="266700" defTabSz="0">
                <a:tabLst>
                  <a:tab pos="184150" algn="l"/>
                </a:tabLst>
              </a:pPr>
              <a:r>
                <a:rPr lang="zh-CN" altLang="en-US" sz="1000"/>
                <a:t>本仪器自交货之日起</a:t>
              </a:r>
              <a:r>
                <a:rPr lang="en-US" altLang="zh-CN" sz="1000"/>
                <a:t>24</a:t>
              </a:r>
              <a:r>
                <a:rPr lang="zh-CN" altLang="en-US" sz="1000"/>
                <a:t>个月内，对因材料和制造方面的缺陷引起的故障提供保修。在保修期内，本公司将对被证明是有缺陷的仪器有选择地进行修理或更换。保修的产品必须由用户送至本公司确定的维修部门。对于仪器从用户送往维修部门的运费由用户自行支付。本公司承担将仪器返回用户的运费。</a:t>
              </a:r>
              <a:endParaRPr lang="zh-CN" altLang="en-US" sz="1000"/>
            </a:p>
            <a:p>
              <a:pPr indent="266700" defTabSz="0">
                <a:tabLst>
                  <a:tab pos="184150" algn="l"/>
                </a:tabLst>
              </a:pPr>
              <a:r>
                <a:rPr lang="zh-CN" altLang="en-US" sz="1000"/>
                <a:t>对于保修期外的修理，本公司将适当收取维修的成本费用。</a:t>
              </a:r>
              <a:endParaRPr lang="zh-CN" altLang="en-US" sz="1000"/>
            </a:p>
            <a:p>
              <a:pPr indent="266700" defTabSz="0">
                <a:tabLst>
                  <a:tab pos="184150" algn="l"/>
                </a:tabLst>
              </a:pPr>
              <a:r>
                <a:rPr lang="en-US" altLang="zh-CN" sz="1000"/>
                <a:t>b</a:t>
              </a:r>
              <a:r>
                <a:rPr lang="zh-CN" altLang="en-US" sz="1000"/>
                <a:t>）保修范围</a:t>
              </a:r>
              <a:endParaRPr lang="zh-CN" altLang="en-US" sz="1000"/>
            </a:p>
            <a:p>
              <a:pPr indent="266700" defTabSz="0">
                <a:tabLst>
                  <a:tab pos="184150" algn="l"/>
                </a:tabLst>
              </a:pPr>
              <a:r>
                <a:rPr lang="zh-CN" altLang="en-US" sz="1000"/>
                <a:t>上述保修不适合于因用户使用维护不当、在不符合要求的条件下使用、未经授权擅自维修或改装而引起的损坏。</a:t>
              </a:r>
              <a:endParaRPr lang="zh-CN" altLang="en-US" sz="1000"/>
            </a:p>
          </p:txBody>
        </p:sp>
      </p:grpSp>
      <p:sp>
        <p:nvSpPr>
          <p:cNvPr id="16386" name="文本框 5134"/>
          <p:cNvSpPr txBox="1">
            <a:spLocks noChangeArrowheads="1"/>
          </p:cNvSpPr>
          <p:nvPr/>
        </p:nvSpPr>
        <p:spPr bwMode="auto">
          <a:xfrm>
            <a:off x="971550" y="2060575"/>
            <a:ext cx="3709988" cy="1584325"/>
          </a:xfrm>
          <a:prstGeom prst="rect">
            <a:avLst/>
          </a:prstGeom>
          <a:noFill/>
          <a:ln w="9525">
            <a:noFill/>
            <a:miter lim="800000"/>
          </a:ln>
        </p:spPr>
        <p:txBody>
          <a:bodyPr/>
          <a:lstStyle/>
          <a:p>
            <a:pPr algn="just"/>
            <a:r>
              <a:rPr lang="zh-CN" altLang="en-US" sz="1000">
                <a:latin typeface="Times New Roman" panose="02020603050405020304" pitchFamily="18" charset="0"/>
              </a:rPr>
              <a:t>在下列情况下，应立即将仪器的电源插头从电源插座上拔掉，并与供应商联系或请经过培训的维修人员进行处理：</a:t>
            </a:r>
            <a:endParaRPr lang="zh-CN" altLang="en-US" sz="1000">
              <a:latin typeface="Times New Roman" panose="02020603050405020304" pitchFamily="18" charset="0"/>
            </a:endParaRPr>
          </a:p>
          <a:p>
            <a:pPr algn="just">
              <a:buClr>
                <a:schemeClr val="tx1"/>
              </a:buClr>
              <a:buFont typeface="Wingdings" panose="05000000000000000000" pitchFamily="2" charset="2"/>
              <a:buChar char="l"/>
            </a:pPr>
            <a:r>
              <a:rPr lang="zh-CN" altLang="en-US" sz="1000">
                <a:latin typeface="Times New Roman" panose="02020603050405020304" pitchFamily="18" charset="0"/>
              </a:rPr>
              <a:t>有液体洒落进仪器内部；</a:t>
            </a:r>
            <a:endParaRPr lang="zh-CN" altLang="en-US" sz="1000">
              <a:latin typeface="Times New Roman" panose="02020603050405020304" pitchFamily="18" charset="0"/>
            </a:endParaRPr>
          </a:p>
          <a:p>
            <a:pPr>
              <a:buFont typeface="Wingdings" panose="05000000000000000000" pitchFamily="2" charset="2"/>
              <a:buChar char="l"/>
            </a:pPr>
            <a:r>
              <a:rPr lang="zh-CN" altLang="en-US" sz="1000">
                <a:latin typeface="Times New Roman" panose="02020603050405020304" pitchFamily="18" charset="0"/>
              </a:rPr>
              <a:t>仪器经雨淋或水浇；</a:t>
            </a:r>
            <a:endParaRPr lang="zh-CN" altLang="en-US" sz="1000">
              <a:latin typeface="Times New Roman" panose="02020603050405020304" pitchFamily="18" charset="0"/>
            </a:endParaRPr>
          </a:p>
          <a:p>
            <a:pPr>
              <a:buFont typeface="Wingdings" panose="05000000000000000000" pitchFamily="2" charset="2"/>
              <a:buChar char="l"/>
            </a:pPr>
            <a:r>
              <a:rPr lang="zh-CN" altLang="en-US" sz="1000">
                <a:latin typeface="Times New Roman" panose="02020603050405020304" pitchFamily="18" charset="0"/>
              </a:rPr>
              <a:t>仪器工作不正常，特别是有任何不正常的声音或气味出现；</a:t>
            </a:r>
            <a:endParaRPr lang="zh-CN" altLang="en-US" sz="1000">
              <a:latin typeface="Times New Roman" panose="02020603050405020304" pitchFamily="18" charset="0"/>
            </a:endParaRPr>
          </a:p>
          <a:p>
            <a:pPr>
              <a:buFont typeface="Wingdings" panose="05000000000000000000" pitchFamily="2" charset="2"/>
              <a:buChar char="l"/>
            </a:pPr>
            <a:r>
              <a:rPr lang="zh-CN" altLang="en-US" sz="1000">
                <a:latin typeface="Times New Roman" panose="02020603050405020304" pitchFamily="18" charset="0"/>
              </a:rPr>
              <a:t>仪器掉落或外壳受损；</a:t>
            </a:r>
            <a:endParaRPr lang="zh-CN" altLang="en-US" sz="1000">
              <a:latin typeface="Times New Roman" panose="02020603050405020304" pitchFamily="18" charset="0"/>
            </a:endParaRPr>
          </a:p>
          <a:p>
            <a:pPr>
              <a:buFont typeface="Wingdings" panose="05000000000000000000" pitchFamily="2" charset="2"/>
              <a:buChar char="l"/>
            </a:pPr>
            <a:r>
              <a:rPr lang="zh-CN" altLang="en-US" sz="1000">
                <a:latin typeface="Times New Roman" panose="02020603050405020304" pitchFamily="18" charset="0"/>
              </a:rPr>
              <a:t>仪器功能有明显变化。</a:t>
            </a:r>
            <a:endParaRPr lang="zh-CN" altLang="en-US"/>
          </a:p>
        </p:txBody>
      </p:sp>
      <p:sp>
        <p:nvSpPr>
          <p:cNvPr id="16387" name="矩形 5145"/>
          <p:cNvSpPr>
            <a:spLocks noChangeArrowheads="1"/>
          </p:cNvSpPr>
          <p:nvPr/>
        </p:nvSpPr>
        <p:spPr bwMode="auto">
          <a:xfrm>
            <a:off x="4140200" y="5160963"/>
            <a:ext cx="4084638" cy="244475"/>
          </a:xfrm>
          <a:prstGeom prst="rect">
            <a:avLst/>
          </a:prstGeom>
          <a:noFill/>
          <a:ln w="9525">
            <a:noFill/>
            <a:miter lim="800000"/>
          </a:ln>
        </p:spPr>
        <p:txBody>
          <a:bodyPr anchor="ctr">
            <a:spAutoFit/>
          </a:bodyPr>
          <a:lstStyle/>
          <a:p>
            <a:pPr indent="600075"/>
            <a:endParaRPr lang="zh-CN" altLang="zh-CN" sz="1000">
              <a:sym typeface="Wingdings 3" panose="05040102010807070707" pitchFamily="18" charset="2"/>
            </a:endParaRPr>
          </a:p>
        </p:txBody>
      </p:sp>
      <p:sp>
        <p:nvSpPr>
          <p:cNvPr id="16388" name="文本框 5147"/>
          <p:cNvSpPr txBox="1">
            <a:spLocks noChangeArrowheads="1"/>
          </p:cNvSpPr>
          <p:nvPr/>
        </p:nvSpPr>
        <p:spPr bwMode="auto">
          <a:xfrm>
            <a:off x="6602413" y="6426200"/>
            <a:ext cx="323850" cy="244475"/>
          </a:xfrm>
          <a:prstGeom prst="rect">
            <a:avLst/>
          </a:prstGeom>
          <a:noFill/>
          <a:ln w="9525">
            <a:noFill/>
            <a:miter lim="800000"/>
          </a:ln>
        </p:spPr>
        <p:txBody>
          <a:bodyPr wrap="none">
            <a:spAutoFit/>
          </a:bodyPr>
          <a:lstStyle/>
          <a:p>
            <a:r>
              <a:rPr lang="en-US" altLang="zh-CN" sz="1000"/>
              <a:t>12</a:t>
            </a:r>
            <a:endParaRPr lang="en-US" altLang="zh-CN" sz="1000"/>
          </a:p>
        </p:txBody>
      </p:sp>
      <p:grpSp>
        <p:nvGrpSpPr>
          <p:cNvPr id="16389" name="组合 5148"/>
          <p:cNvGrpSpPr/>
          <p:nvPr/>
        </p:nvGrpSpPr>
        <p:grpSpPr bwMode="auto">
          <a:xfrm>
            <a:off x="4787900" y="260350"/>
            <a:ext cx="3960813" cy="3208338"/>
            <a:chOff x="204" y="210"/>
            <a:chExt cx="2495" cy="2021"/>
          </a:xfrm>
        </p:grpSpPr>
        <p:pic>
          <p:nvPicPr>
            <p:cNvPr id="16391" name="图片 5149" descr="[6}VV]AN1_ZE)LI_Y1M`2CB"/>
            <p:cNvPicPr>
              <a:picLocks noChangeAspect="1"/>
            </p:cNvPicPr>
            <p:nvPr/>
          </p:nvPicPr>
          <p:blipFill>
            <a:blip r:embed="rId2"/>
            <a:srcRect/>
            <a:stretch>
              <a:fillRect/>
            </a:stretch>
          </p:blipFill>
          <p:spPr bwMode="auto">
            <a:xfrm>
              <a:off x="295" y="255"/>
              <a:ext cx="2370" cy="696"/>
            </a:xfrm>
            <a:prstGeom prst="rect">
              <a:avLst/>
            </a:prstGeom>
            <a:noFill/>
            <a:ln w="9525">
              <a:noFill/>
              <a:miter lim="800000"/>
              <a:headEnd/>
              <a:tailEnd/>
            </a:ln>
          </p:spPr>
        </p:pic>
        <p:pic>
          <p:nvPicPr>
            <p:cNvPr id="16392" name="图片 5150" descr="E(RM]~@)H`}8C~Z%4U46`$Q"/>
            <p:cNvPicPr>
              <a:picLocks noChangeAspect="1"/>
            </p:cNvPicPr>
            <p:nvPr/>
          </p:nvPicPr>
          <p:blipFill>
            <a:blip r:embed="rId3"/>
            <a:srcRect/>
            <a:stretch>
              <a:fillRect/>
            </a:stretch>
          </p:blipFill>
          <p:spPr bwMode="auto">
            <a:xfrm>
              <a:off x="204" y="1253"/>
              <a:ext cx="2466" cy="696"/>
            </a:xfrm>
            <a:prstGeom prst="rect">
              <a:avLst/>
            </a:prstGeom>
            <a:noFill/>
            <a:ln w="9525">
              <a:noFill/>
              <a:miter lim="800000"/>
              <a:headEnd/>
              <a:tailEnd/>
            </a:ln>
          </p:spPr>
        </p:pic>
        <p:sp>
          <p:nvSpPr>
            <p:cNvPr id="16393" name="矩形 5151"/>
            <p:cNvSpPr>
              <a:spLocks noChangeArrowheads="1"/>
            </p:cNvSpPr>
            <p:nvPr/>
          </p:nvSpPr>
          <p:spPr bwMode="auto">
            <a:xfrm>
              <a:off x="249" y="210"/>
              <a:ext cx="220" cy="231"/>
            </a:xfrm>
            <a:prstGeom prst="rect">
              <a:avLst/>
            </a:prstGeom>
            <a:noFill/>
            <a:ln w="9525">
              <a:noFill/>
              <a:miter lim="800000"/>
            </a:ln>
          </p:spPr>
          <p:txBody>
            <a:bodyPr wrap="none" anchor="ctr">
              <a:spAutoFit/>
            </a:bodyPr>
            <a:lstStyle/>
            <a:p>
              <a:r>
                <a:rPr lang="en-US" altLang="zh-CN" sz="1200" b="1"/>
                <a:t>f)</a:t>
              </a:r>
              <a:r>
                <a:rPr lang="en-US" altLang="zh-CN"/>
                <a:t> </a:t>
              </a:r>
              <a:endParaRPr lang="en-US" altLang="zh-CN"/>
            </a:p>
          </p:txBody>
        </p:sp>
        <p:sp>
          <p:nvSpPr>
            <p:cNvPr id="16394" name="矩形 5152"/>
            <p:cNvSpPr>
              <a:spLocks noChangeArrowheads="1"/>
            </p:cNvSpPr>
            <p:nvPr/>
          </p:nvSpPr>
          <p:spPr bwMode="auto">
            <a:xfrm>
              <a:off x="385" y="890"/>
              <a:ext cx="1905" cy="346"/>
            </a:xfrm>
            <a:prstGeom prst="rect">
              <a:avLst/>
            </a:prstGeom>
            <a:noFill/>
            <a:ln w="9525">
              <a:noFill/>
              <a:miter lim="800000"/>
            </a:ln>
          </p:spPr>
          <p:txBody>
            <a:bodyPr anchor="ctr">
              <a:spAutoFit/>
            </a:bodyPr>
            <a:lstStyle/>
            <a:p>
              <a:r>
                <a:rPr lang="zh-CN" altLang="en-US" sz="1000">
                  <a:solidFill>
                    <a:srgbClr val="000000"/>
                  </a:solidFill>
                  <a:latin typeface="Times New Roman" panose="02020603050405020304" pitchFamily="18" charset="0"/>
                  <a:cs typeface="Times New Roman" panose="02020603050405020304" pitchFamily="18" charset="0"/>
                </a:rPr>
                <a:t>接着程序自动向下一个校准点温度升温，用户需在每个校准点重复以上步骤，完成每个校准点的数据输入</a:t>
              </a:r>
              <a:r>
                <a:rPr lang="zh-CN" altLang="en-US" sz="1000"/>
                <a:t>。</a:t>
              </a:r>
              <a:endParaRPr lang="zh-CN" altLang="en-US" sz="1000"/>
            </a:p>
          </p:txBody>
        </p:sp>
        <p:sp>
          <p:nvSpPr>
            <p:cNvPr id="16395" name="矩形 5153"/>
            <p:cNvSpPr>
              <a:spLocks noChangeArrowheads="1"/>
            </p:cNvSpPr>
            <p:nvPr/>
          </p:nvSpPr>
          <p:spPr bwMode="auto">
            <a:xfrm>
              <a:off x="272" y="1185"/>
              <a:ext cx="207" cy="173"/>
            </a:xfrm>
            <a:prstGeom prst="rect">
              <a:avLst/>
            </a:prstGeom>
            <a:noFill/>
            <a:ln w="9525">
              <a:noFill/>
              <a:miter lim="800000"/>
            </a:ln>
          </p:spPr>
          <p:txBody>
            <a:bodyPr wrap="none" anchor="ctr">
              <a:spAutoFit/>
            </a:bodyPr>
            <a:lstStyle/>
            <a:p>
              <a:r>
                <a:rPr lang="en-US" altLang="zh-CN" sz="1200" b="1"/>
                <a:t>g)</a:t>
              </a:r>
              <a:endParaRPr lang="en-US" altLang="zh-CN" sz="1200" b="1"/>
            </a:p>
          </p:txBody>
        </p:sp>
        <p:sp>
          <p:nvSpPr>
            <p:cNvPr id="16396" name="矩形 5154"/>
            <p:cNvSpPr>
              <a:spLocks noChangeArrowheads="1"/>
            </p:cNvSpPr>
            <p:nvPr/>
          </p:nvSpPr>
          <p:spPr bwMode="auto">
            <a:xfrm>
              <a:off x="346" y="1885"/>
              <a:ext cx="2353" cy="346"/>
            </a:xfrm>
            <a:prstGeom prst="rect">
              <a:avLst/>
            </a:prstGeom>
            <a:noFill/>
            <a:ln w="9525">
              <a:noFill/>
              <a:miter lim="800000"/>
            </a:ln>
          </p:spPr>
          <p:txBody>
            <a:bodyPr anchor="ctr">
              <a:spAutoFit/>
            </a:bodyPr>
            <a:lstStyle/>
            <a:p>
              <a:r>
                <a:rPr lang="zh-CN" altLang="en-US" sz="1000">
                  <a:solidFill>
                    <a:srgbClr val="000000"/>
                  </a:solidFill>
                  <a:cs typeface="Times New Roman" panose="02020603050405020304" pitchFamily="18" charset="0"/>
                </a:rPr>
                <a:t>当第</a:t>
              </a:r>
              <a:r>
                <a:rPr lang="en-US" altLang="zh-CN" sz="1000">
                  <a:solidFill>
                    <a:srgbClr val="000000"/>
                  </a:solidFill>
                  <a:cs typeface="Times New Roman" panose="02020603050405020304" pitchFamily="18" charset="0"/>
                </a:rPr>
                <a:t>3</a:t>
              </a:r>
              <a:r>
                <a:rPr lang="zh-CN" altLang="en-US" sz="1000">
                  <a:solidFill>
                    <a:srgbClr val="000000"/>
                  </a:solidFill>
                  <a:cs typeface="Times New Roman" panose="02020603050405020304" pitchFamily="18" charset="0"/>
                </a:rPr>
                <a:t>个校准点（</a:t>
              </a:r>
              <a:r>
                <a:rPr lang="en-US" altLang="zh-CN" sz="1000">
                  <a:solidFill>
                    <a:srgbClr val="000000"/>
                  </a:solidFill>
                  <a:cs typeface="Times New Roman" panose="02020603050405020304" pitchFamily="18" charset="0"/>
                </a:rPr>
                <a:t>120 </a:t>
              </a:r>
              <a:r>
                <a:rPr lang="en-US" altLang="zh-CN" sz="1000"/>
                <a:t>℃</a:t>
              </a:r>
              <a:r>
                <a:rPr lang="zh-CN" altLang="en-US" sz="1000"/>
                <a:t>）</a:t>
              </a:r>
              <a:r>
                <a:rPr lang="zh-CN" altLang="en-US" sz="1000">
                  <a:solidFill>
                    <a:srgbClr val="000000"/>
                  </a:solidFill>
                  <a:cs typeface="Times New Roman" panose="02020603050405020304" pitchFamily="18" charset="0"/>
                </a:rPr>
                <a:t>的数据校准完成后，按</a:t>
              </a:r>
              <a:r>
                <a:rPr lang="en-US" altLang="zh-CN" sz="1000">
                  <a:solidFill>
                    <a:srgbClr val="000000"/>
                  </a:solidFill>
                  <a:cs typeface="Times New Roman" panose="02020603050405020304" pitchFamily="18" charset="0"/>
                </a:rPr>
                <a:t>START/STOP </a:t>
              </a:r>
              <a:r>
                <a:rPr lang="zh-CN" altLang="en-US" sz="1000">
                  <a:solidFill>
                    <a:srgbClr val="000000"/>
                  </a:solidFill>
                  <a:cs typeface="Times New Roman" panose="02020603050405020304" pitchFamily="18" charset="0"/>
                </a:rPr>
                <a:t>键确认输入值，</a:t>
              </a:r>
              <a:r>
                <a:rPr lang="zh-CN" altLang="en-US" sz="1000">
                  <a:sym typeface="Wingdings 3" panose="05040102010807070707" pitchFamily="18" charset="2"/>
                </a:rPr>
                <a:t>至此校准结束，</a:t>
              </a:r>
              <a:r>
                <a:rPr lang="zh-CN" altLang="en-US" sz="1000"/>
                <a:t>此时用户重启设备后就可以正常使用了。</a:t>
              </a:r>
              <a:endParaRPr lang="zh-CN" altLang="en-US" sz="1000"/>
            </a:p>
          </p:txBody>
        </p:sp>
      </p:grpSp>
      <p:sp>
        <p:nvSpPr>
          <p:cNvPr id="16390" name="文本框 5155"/>
          <p:cNvSpPr txBox="1">
            <a:spLocks noChangeArrowheads="1"/>
          </p:cNvSpPr>
          <p:nvPr/>
        </p:nvSpPr>
        <p:spPr bwMode="auto">
          <a:xfrm>
            <a:off x="5003800" y="3644900"/>
            <a:ext cx="3744913" cy="457200"/>
          </a:xfrm>
          <a:prstGeom prst="rect">
            <a:avLst/>
          </a:prstGeom>
          <a:noFill/>
          <a:ln w="9525">
            <a:noFill/>
            <a:miter lim="800000"/>
          </a:ln>
        </p:spPr>
        <p:txBody>
          <a:bodyPr>
            <a:spAutoFit/>
          </a:bodyPr>
          <a:lstStyle/>
          <a:p>
            <a:r>
              <a:rPr lang="zh-CN" altLang="en-US" sz="1200" b="1"/>
              <a:t>注意！两点温度较温过程中，长按“</a:t>
            </a:r>
            <a:r>
              <a:rPr lang="en-US" altLang="zh-CN" sz="1200" b="1"/>
              <a:t>START/STOP”  2</a:t>
            </a:r>
            <a:r>
              <a:rPr lang="zh-CN" altLang="en-US" sz="1200" b="1"/>
              <a:t>秒以上，则退出校温程序，已修正的温度值无效！</a:t>
            </a:r>
            <a:endParaRPr lang="zh-CN" altLang="en-US" sz="12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图片 6185" descr="85EGLVW6C4}HPN2QP4)HN@M"/>
          <p:cNvPicPr>
            <a:picLocks noChangeAspect="1"/>
          </p:cNvPicPr>
          <p:nvPr/>
        </p:nvPicPr>
        <p:blipFill>
          <a:blip r:embed="rId1"/>
          <a:srcRect/>
          <a:stretch>
            <a:fillRect/>
          </a:stretch>
        </p:blipFill>
        <p:spPr bwMode="auto">
          <a:xfrm>
            <a:off x="280988" y="533400"/>
            <a:ext cx="3781425" cy="1028700"/>
          </a:xfrm>
          <a:prstGeom prst="rect">
            <a:avLst/>
          </a:prstGeom>
          <a:noFill/>
          <a:ln w="9525">
            <a:noFill/>
            <a:miter lim="800000"/>
            <a:headEnd/>
            <a:tailEnd/>
          </a:ln>
        </p:spPr>
      </p:pic>
      <p:pic>
        <p:nvPicPr>
          <p:cNvPr id="17410" name="图片 6184" descr="HYP2I8E[180X8HRKN65A~JD"/>
          <p:cNvPicPr>
            <a:picLocks noChangeAspect="1"/>
          </p:cNvPicPr>
          <p:nvPr/>
        </p:nvPicPr>
        <p:blipFill>
          <a:blip r:embed="rId2"/>
          <a:srcRect/>
          <a:stretch>
            <a:fillRect/>
          </a:stretch>
        </p:blipFill>
        <p:spPr bwMode="auto">
          <a:xfrm>
            <a:off x="323850" y="2420938"/>
            <a:ext cx="3705225" cy="1019175"/>
          </a:xfrm>
          <a:prstGeom prst="rect">
            <a:avLst/>
          </a:prstGeom>
          <a:noFill/>
          <a:ln w="9525">
            <a:noFill/>
            <a:miter lim="800000"/>
            <a:headEnd/>
            <a:tailEnd/>
          </a:ln>
        </p:spPr>
      </p:pic>
      <p:pic>
        <p:nvPicPr>
          <p:cNvPr id="17411" name="图片 6183" descr="VG5M@J`KVWE%QXG]{43M8WN"/>
          <p:cNvPicPr>
            <a:picLocks noChangeAspect="1"/>
          </p:cNvPicPr>
          <p:nvPr/>
        </p:nvPicPr>
        <p:blipFill>
          <a:blip r:embed="rId3"/>
          <a:srcRect/>
          <a:stretch>
            <a:fillRect/>
          </a:stretch>
        </p:blipFill>
        <p:spPr bwMode="auto">
          <a:xfrm>
            <a:off x="323850" y="4508500"/>
            <a:ext cx="3771900" cy="1114425"/>
          </a:xfrm>
          <a:prstGeom prst="rect">
            <a:avLst/>
          </a:prstGeom>
          <a:noFill/>
          <a:ln w="9525">
            <a:noFill/>
            <a:miter lim="800000"/>
            <a:headEnd/>
            <a:tailEnd/>
          </a:ln>
        </p:spPr>
      </p:pic>
      <p:sp>
        <p:nvSpPr>
          <p:cNvPr id="17412" name="矩形 6148"/>
          <p:cNvSpPr>
            <a:spLocks noChangeArrowheads="1"/>
          </p:cNvSpPr>
          <p:nvPr/>
        </p:nvSpPr>
        <p:spPr bwMode="auto">
          <a:xfrm>
            <a:off x="4787900" y="360363"/>
            <a:ext cx="3960813" cy="5386387"/>
          </a:xfrm>
          <a:prstGeom prst="rect">
            <a:avLst/>
          </a:prstGeom>
          <a:noFill/>
          <a:ln w="9525">
            <a:noFill/>
            <a:miter lim="800000"/>
          </a:ln>
        </p:spPr>
        <p:txBody>
          <a:bodyPr>
            <a:spAutoFit/>
          </a:bodyPr>
          <a:lstStyle/>
          <a:p>
            <a:pPr algn="ctr">
              <a:lnSpc>
                <a:spcPct val="165000"/>
              </a:lnSpc>
              <a:spcBef>
                <a:spcPct val="50000"/>
              </a:spcBef>
            </a:pPr>
            <a:r>
              <a:rPr lang="zh-CN" altLang="en-US" sz="1400"/>
              <a:t>目           录</a:t>
            </a:r>
            <a:endParaRPr lang="zh-CN" altLang="en-US" sz="1400"/>
          </a:p>
          <a:p>
            <a:pPr>
              <a:lnSpc>
                <a:spcPct val="130000"/>
              </a:lnSpc>
              <a:spcBef>
                <a:spcPct val="50000"/>
              </a:spcBef>
            </a:pPr>
            <a:r>
              <a:rPr lang="zh-CN" altLang="en-US" sz="1000"/>
              <a:t>第 一 章  简  介</a:t>
            </a:r>
            <a:endParaRPr lang="zh-CN" altLang="en-US" sz="1000"/>
          </a:p>
          <a:p>
            <a:pPr>
              <a:lnSpc>
                <a:spcPct val="130000"/>
              </a:lnSpc>
              <a:spcBef>
                <a:spcPct val="50000"/>
              </a:spcBef>
            </a:pPr>
            <a:r>
              <a:rPr lang="zh-CN" altLang="en-US" sz="1000"/>
              <a:t>第 二 章  特  性</a:t>
            </a:r>
            <a:endParaRPr lang="zh-CN" altLang="en-US" sz="1000"/>
          </a:p>
          <a:p>
            <a:pPr>
              <a:lnSpc>
                <a:spcPct val="130000"/>
              </a:lnSpc>
              <a:spcBef>
                <a:spcPct val="50000"/>
              </a:spcBef>
            </a:pPr>
            <a:r>
              <a:rPr lang="en-US" altLang="zh-CN" sz="1000"/>
              <a:t>1.</a:t>
            </a:r>
            <a:r>
              <a:rPr lang="zh-CN" altLang="en-US" sz="1000"/>
              <a:t>正常工作条件</a:t>
            </a:r>
            <a:r>
              <a:rPr lang="en-US" altLang="zh-CN" sz="1000"/>
              <a:t>-----------------------------------------------------------------1</a:t>
            </a:r>
            <a:endParaRPr lang="en-US" altLang="zh-CN" sz="1000"/>
          </a:p>
          <a:p>
            <a:pPr>
              <a:lnSpc>
                <a:spcPct val="130000"/>
              </a:lnSpc>
              <a:spcBef>
                <a:spcPct val="50000"/>
              </a:spcBef>
            </a:pPr>
            <a:r>
              <a:rPr lang="en-US" altLang="zh-CN" sz="1000"/>
              <a:t>2.</a:t>
            </a:r>
            <a:r>
              <a:rPr lang="zh-CN" altLang="en-US" sz="1000"/>
              <a:t>基本参数和性能</a:t>
            </a:r>
            <a:r>
              <a:rPr lang="en-US" altLang="zh-CN" sz="1000"/>
              <a:t>--------------------------------------------------------------2</a:t>
            </a:r>
            <a:endParaRPr lang="en-US" altLang="zh-CN" sz="1000"/>
          </a:p>
          <a:p>
            <a:pPr>
              <a:lnSpc>
                <a:spcPct val="130000"/>
              </a:lnSpc>
              <a:spcBef>
                <a:spcPct val="50000"/>
              </a:spcBef>
            </a:pPr>
            <a:r>
              <a:rPr lang="en-US" altLang="zh-CN" sz="1000"/>
              <a:t>3.</a:t>
            </a:r>
            <a:r>
              <a:rPr lang="zh-CN" altLang="en-US" sz="1000"/>
              <a:t>可选模块</a:t>
            </a:r>
            <a:r>
              <a:rPr lang="en-US" altLang="zh-CN" sz="1000"/>
              <a:t>-----------------------------------------------------------------------3</a:t>
            </a:r>
            <a:endParaRPr lang="en-US" altLang="zh-CN" sz="1000"/>
          </a:p>
          <a:p>
            <a:pPr>
              <a:lnSpc>
                <a:spcPct val="130000"/>
              </a:lnSpc>
              <a:spcBef>
                <a:spcPct val="50000"/>
              </a:spcBef>
            </a:pPr>
            <a:r>
              <a:rPr lang="zh-CN" altLang="en-US" sz="1000"/>
              <a:t>第三章  基本操作说明</a:t>
            </a:r>
            <a:r>
              <a:rPr lang="en-US" altLang="zh-CN" sz="1000"/>
              <a:t>---------------------------------------------------------4</a:t>
            </a:r>
            <a:endParaRPr lang="en-US" altLang="zh-CN" sz="1000"/>
          </a:p>
          <a:p>
            <a:pPr>
              <a:lnSpc>
                <a:spcPct val="130000"/>
              </a:lnSpc>
              <a:spcBef>
                <a:spcPct val="50000"/>
              </a:spcBef>
            </a:pPr>
            <a:r>
              <a:rPr lang="en-US" altLang="zh-CN" sz="1000"/>
              <a:t>1.</a:t>
            </a:r>
            <a:r>
              <a:rPr lang="zh-CN" altLang="en-US" sz="1000"/>
              <a:t>结构示意</a:t>
            </a:r>
            <a:r>
              <a:rPr lang="en-US" altLang="zh-CN" sz="1000"/>
              <a:t>-----------------------------------------------------------------------4</a:t>
            </a:r>
            <a:endParaRPr lang="en-US" altLang="zh-CN" sz="1000"/>
          </a:p>
          <a:p>
            <a:pPr>
              <a:lnSpc>
                <a:spcPct val="130000"/>
              </a:lnSpc>
              <a:spcBef>
                <a:spcPct val="50000"/>
              </a:spcBef>
            </a:pPr>
            <a:r>
              <a:rPr lang="en-US" altLang="zh-CN" sz="1000"/>
              <a:t>2.</a:t>
            </a:r>
            <a:r>
              <a:rPr lang="zh-CN" altLang="en-US" sz="1000"/>
              <a:t>仪器装配</a:t>
            </a:r>
            <a:r>
              <a:rPr lang="en-US" altLang="zh-CN" sz="1000"/>
              <a:t>-----------------------------------------------------------------------5</a:t>
            </a:r>
            <a:endParaRPr lang="en-US" altLang="zh-CN" sz="1000"/>
          </a:p>
          <a:p>
            <a:pPr>
              <a:lnSpc>
                <a:spcPct val="130000"/>
              </a:lnSpc>
              <a:spcBef>
                <a:spcPct val="50000"/>
              </a:spcBef>
            </a:pPr>
            <a:r>
              <a:rPr lang="en-US" altLang="zh-CN" sz="1000"/>
              <a:t>2.1</a:t>
            </a:r>
            <a:r>
              <a:rPr lang="zh-CN" altLang="en-US" sz="1000"/>
              <a:t>整机装配</a:t>
            </a:r>
            <a:r>
              <a:rPr lang="en-US" altLang="zh-CN" sz="1000"/>
              <a:t>---------------------------------------------------------------------5</a:t>
            </a:r>
            <a:endParaRPr lang="en-US" altLang="zh-CN" sz="1000"/>
          </a:p>
          <a:p>
            <a:pPr>
              <a:lnSpc>
                <a:spcPct val="130000"/>
              </a:lnSpc>
              <a:spcBef>
                <a:spcPct val="50000"/>
              </a:spcBef>
            </a:pPr>
            <a:r>
              <a:rPr lang="en-US" altLang="zh-CN" sz="1000"/>
              <a:t>2.2</a:t>
            </a:r>
            <a:r>
              <a:rPr lang="zh-CN" altLang="en-US" sz="1000"/>
              <a:t>氮气流量调节阀安装</a:t>
            </a:r>
            <a:r>
              <a:rPr lang="en-US" altLang="zh-CN" sz="1000"/>
              <a:t>------------------------------------------------------6</a:t>
            </a:r>
            <a:endParaRPr lang="en-US" altLang="zh-CN" sz="1000"/>
          </a:p>
          <a:p>
            <a:pPr>
              <a:lnSpc>
                <a:spcPct val="130000"/>
              </a:lnSpc>
              <a:spcBef>
                <a:spcPct val="50000"/>
              </a:spcBef>
            </a:pPr>
            <a:r>
              <a:rPr lang="en-US" altLang="zh-CN" sz="1000"/>
              <a:t>3.</a:t>
            </a:r>
            <a:r>
              <a:rPr lang="zh-CN" altLang="en-US" sz="1000"/>
              <a:t>操作面板</a:t>
            </a:r>
            <a:r>
              <a:rPr lang="en-US" altLang="zh-CN" sz="1000"/>
              <a:t>----------------------------------------------------------------------7</a:t>
            </a:r>
            <a:endParaRPr lang="en-US" altLang="zh-CN" sz="1000"/>
          </a:p>
          <a:p>
            <a:pPr>
              <a:lnSpc>
                <a:spcPct val="130000"/>
              </a:lnSpc>
              <a:spcBef>
                <a:spcPct val="50000"/>
              </a:spcBef>
            </a:pPr>
            <a:r>
              <a:rPr lang="en-US" altLang="zh-CN" sz="1000"/>
              <a:t>4.</a:t>
            </a:r>
            <a:r>
              <a:rPr lang="zh-CN" altLang="en-US" sz="1000"/>
              <a:t>操作按键说明</a:t>
            </a:r>
            <a:r>
              <a:rPr lang="en-US" altLang="zh-CN" sz="1000"/>
              <a:t>----------------------------------------------------------------7</a:t>
            </a:r>
            <a:endParaRPr lang="en-US" altLang="zh-CN" sz="1000"/>
          </a:p>
          <a:p>
            <a:pPr>
              <a:lnSpc>
                <a:spcPct val="130000"/>
              </a:lnSpc>
              <a:spcBef>
                <a:spcPct val="50000"/>
              </a:spcBef>
            </a:pPr>
            <a:r>
              <a:rPr lang="zh-CN" altLang="en-US" sz="1000"/>
              <a:t>第 四 章  操作指南</a:t>
            </a:r>
            <a:r>
              <a:rPr lang="en-US" altLang="zh-CN" sz="1000"/>
              <a:t>------------------------------------------------------------8</a:t>
            </a:r>
            <a:endParaRPr lang="en-US" altLang="zh-CN" sz="1000"/>
          </a:p>
          <a:p>
            <a:pPr>
              <a:lnSpc>
                <a:spcPct val="130000"/>
              </a:lnSpc>
              <a:spcBef>
                <a:spcPct val="50000"/>
              </a:spcBef>
            </a:pPr>
            <a:r>
              <a:rPr lang="en-US" altLang="zh-CN" sz="1000"/>
              <a:t>1.</a:t>
            </a:r>
            <a:r>
              <a:rPr lang="zh-CN" altLang="en-US" sz="1000"/>
              <a:t>温度、时间设置</a:t>
            </a:r>
            <a:r>
              <a:rPr lang="en-US" altLang="zh-CN" sz="1000"/>
              <a:t>-------------------------------------------------------------8</a:t>
            </a:r>
            <a:endParaRPr lang="en-US" altLang="zh-CN" sz="1000"/>
          </a:p>
          <a:p>
            <a:pPr>
              <a:lnSpc>
                <a:spcPct val="130000"/>
              </a:lnSpc>
              <a:spcBef>
                <a:spcPct val="50000"/>
              </a:spcBef>
            </a:pPr>
            <a:r>
              <a:rPr lang="en-US" altLang="zh-CN" sz="1000"/>
              <a:t>2.</a:t>
            </a:r>
            <a:r>
              <a:rPr lang="zh-CN" altLang="en-US" sz="1000"/>
              <a:t>运行、停止</a:t>
            </a:r>
            <a:r>
              <a:rPr lang="en-US" altLang="zh-CN" sz="1000"/>
              <a:t>-------------------------------------------------------------------9</a:t>
            </a:r>
            <a:endParaRPr lang="en-US" altLang="zh-CN" sz="1000"/>
          </a:p>
          <a:p>
            <a:pPr>
              <a:lnSpc>
                <a:spcPct val="130000"/>
              </a:lnSpc>
              <a:spcBef>
                <a:spcPct val="50000"/>
              </a:spcBef>
            </a:pPr>
            <a:r>
              <a:rPr lang="en-US" altLang="zh-CN" sz="1000"/>
              <a:t>3.</a:t>
            </a:r>
            <a:r>
              <a:rPr lang="zh-CN" altLang="en-US" sz="1000"/>
              <a:t>温度误差校准</a:t>
            </a:r>
            <a:r>
              <a:rPr lang="en-US" altLang="zh-CN" sz="1000"/>
              <a:t>----------------------------------------------------------------10</a:t>
            </a:r>
            <a:endParaRPr lang="en-US" altLang="zh-CN" sz="1000"/>
          </a:p>
          <a:p>
            <a:pPr>
              <a:lnSpc>
                <a:spcPct val="130000"/>
              </a:lnSpc>
              <a:spcBef>
                <a:spcPct val="50000"/>
              </a:spcBef>
            </a:pPr>
            <a:r>
              <a:rPr lang="en-US" altLang="zh-CN" sz="1000"/>
              <a:t>4.  </a:t>
            </a:r>
            <a:r>
              <a:rPr lang="zh-CN" altLang="en-US" sz="1000"/>
              <a:t>金属模块的更换</a:t>
            </a:r>
            <a:r>
              <a:rPr lang="en-US" altLang="zh-CN" sz="1000"/>
              <a:t>-----------------------------------------------------------13</a:t>
            </a:r>
            <a:endParaRPr lang="en-US" altLang="zh-CN" sz="1000"/>
          </a:p>
          <a:p>
            <a:pPr>
              <a:lnSpc>
                <a:spcPct val="130000"/>
              </a:lnSpc>
              <a:spcBef>
                <a:spcPct val="50000"/>
              </a:spcBef>
            </a:pPr>
            <a:r>
              <a:rPr lang="zh-CN" altLang="en-US" sz="1000"/>
              <a:t>第 五 章  故障分析与处理</a:t>
            </a:r>
            <a:r>
              <a:rPr lang="en-US" altLang="zh-CN" sz="1000"/>
              <a:t>---------------------------------------------------14</a:t>
            </a:r>
            <a:endParaRPr lang="en-US" altLang="zh-CN" sz="1000"/>
          </a:p>
        </p:txBody>
      </p:sp>
      <p:sp>
        <p:nvSpPr>
          <p:cNvPr id="17413" name="矩形 6154"/>
          <p:cNvSpPr>
            <a:spLocks noChangeArrowheads="1"/>
          </p:cNvSpPr>
          <p:nvPr/>
        </p:nvSpPr>
        <p:spPr bwMode="auto">
          <a:xfrm>
            <a:off x="381000" y="5651500"/>
            <a:ext cx="4102100" cy="396875"/>
          </a:xfrm>
          <a:prstGeom prst="rect">
            <a:avLst/>
          </a:prstGeom>
          <a:noFill/>
          <a:ln w="9525">
            <a:noFill/>
            <a:miter lim="800000"/>
          </a:ln>
        </p:spPr>
        <p:txBody>
          <a:bodyPr anchor="ctr">
            <a:spAutoFit/>
          </a:bodyPr>
          <a:lstStyle/>
          <a:p>
            <a:r>
              <a:rPr lang="zh-CN" altLang="en-US" sz="1000"/>
              <a:t>若温度计读取的数值为</a:t>
            </a:r>
            <a:r>
              <a:rPr lang="en-US" altLang="zh-CN" sz="1000"/>
              <a:t>39.8℃</a:t>
            </a:r>
            <a:r>
              <a:rPr lang="zh-CN" altLang="en-US" sz="1000"/>
              <a:t>，则按 </a:t>
            </a:r>
            <a:r>
              <a:rPr lang="en-US" altLang="zh-CN" sz="1000"/>
              <a:t>TEMP</a:t>
            </a:r>
            <a:r>
              <a:rPr lang="zh-CN" altLang="en-US" sz="1000"/>
              <a:t>的</a:t>
            </a:r>
            <a:r>
              <a:rPr lang="en-US" altLang="zh-CN" sz="1000">
                <a:sym typeface="Wingdings 3" panose="05040102010807070707" pitchFamily="18" charset="2"/>
              </a:rPr>
              <a:t></a:t>
            </a:r>
            <a:r>
              <a:rPr lang="en-US" altLang="zh-CN" sz="1000"/>
              <a:t> </a:t>
            </a:r>
            <a:r>
              <a:rPr lang="zh-CN" altLang="en-US" sz="1000">
                <a:sym typeface="Wingdings 3" panose="05040102010807070707" pitchFamily="18" charset="2"/>
              </a:rPr>
              <a:t>和 </a:t>
            </a:r>
            <a:r>
              <a:rPr lang="en-US" altLang="zh-CN" sz="1000">
                <a:sym typeface="Wingdings 3" panose="05040102010807070707" pitchFamily="18" charset="2"/>
              </a:rPr>
              <a:t></a:t>
            </a:r>
            <a:r>
              <a:rPr lang="en-US" altLang="zh-CN" sz="1000"/>
              <a:t> </a:t>
            </a:r>
            <a:r>
              <a:rPr lang="zh-CN" altLang="en-US" sz="1000">
                <a:sym typeface="Wingdings 3" panose="05040102010807070707" pitchFamily="18" charset="2"/>
              </a:rPr>
              <a:t>键修改温度显示窗内的温度值，使温度值为</a:t>
            </a:r>
            <a:r>
              <a:rPr lang="en-US" altLang="zh-CN" sz="1000">
                <a:sym typeface="Wingdings 3" panose="05040102010807070707" pitchFamily="18" charset="2"/>
              </a:rPr>
              <a:t>39.8</a:t>
            </a:r>
            <a:r>
              <a:rPr lang="zh-CN" altLang="en-US" sz="1000">
                <a:sym typeface="Wingdings 3" panose="05040102010807070707" pitchFamily="18" charset="2"/>
              </a:rPr>
              <a:t>，按</a:t>
            </a:r>
            <a:r>
              <a:rPr lang="en-US" altLang="zh-CN" sz="1000">
                <a:sym typeface="Wingdings 3" panose="05040102010807070707" pitchFamily="18" charset="2"/>
              </a:rPr>
              <a:t>START/STOP </a:t>
            </a:r>
            <a:r>
              <a:rPr lang="zh-CN" altLang="en-US" sz="1000">
                <a:sym typeface="Wingdings 3" panose="05040102010807070707" pitchFamily="18" charset="2"/>
              </a:rPr>
              <a:t>键确认输入值。</a:t>
            </a:r>
            <a:endParaRPr lang="zh-CN" altLang="en-US" sz="1000">
              <a:sym typeface="Wingdings 3" panose="05040102010807070707" pitchFamily="18" charset="2"/>
            </a:endParaRPr>
          </a:p>
        </p:txBody>
      </p:sp>
      <p:sp>
        <p:nvSpPr>
          <p:cNvPr id="17414" name="矩形 6156"/>
          <p:cNvSpPr>
            <a:spLocks noChangeArrowheads="1"/>
          </p:cNvSpPr>
          <p:nvPr/>
        </p:nvSpPr>
        <p:spPr bwMode="auto">
          <a:xfrm>
            <a:off x="192088" y="523875"/>
            <a:ext cx="319087" cy="274638"/>
          </a:xfrm>
          <a:prstGeom prst="rect">
            <a:avLst/>
          </a:prstGeom>
          <a:noFill/>
          <a:ln w="9525">
            <a:noFill/>
            <a:miter lim="800000"/>
          </a:ln>
        </p:spPr>
        <p:txBody>
          <a:bodyPr wrap="none" anchor="ctr">
            <a:spAutoFit/>
          </a:bodyPr>
          <a:lstStyle/>
          <a:p>
            <a:r>
              <a:rPr lang="en-US" altLang="zh-CN" sz="1200" b="1"/>
              <a:t>c)</a:t>
            </a:r>
            <a:endParaRPr lang="en-US" altLang="zh-CN" sz="1200" b="1"/>
          </a:p>
        </p:txBody>
      </p:sp>
      <p:grpSp>
        <p:nvGrpSpPr>
          <p:cNvPr id="17415" name="组合 6157"/>
          <p:cNvGrpSpPr/>
          <p:nvPr/>
        </p:nvGrpSpPr>
        <p:grpSpPr bwMode="auto">
          <a:xfrm>
            <a:off x="1273175" y="1846263"/>
            <a:ext cx="420688" cy="107950"/>
            <a:chOff x="8798" y="9540"/>
            <a:chExt cx="1211" cy="468"/>
          </a:xfrm>
        </p:grpSpPr>
        <p:sp>
          <p:nvSpPr>
            <p:cNvPr id="17422" name="任意多边形 6158"/>
            <p:cNvSpPr/>
            <p:nvPr/>
          </p:nvSpPr>
          <p:spPr bwMode="auto">
            <a:xfrm>
              <a:off x="9551" y="9955"/>
              <a:ext cx="144" cy="53"/>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7 h 20000"/>
                <a:gd name="T10" fmla="*/ 124 w 20000"/>
                <a:gd name="T11" fmla="*/ 52 h 20000"/>
                <a:gd name="T12" fmla="*/ 17 w 20000"/>
                <a:gd name="T13" fmla="*/ 52 h 20000"/>
                <a:gd name="T14" fmla="*/ 0 w 20000"/>
                <a:gd name="T15" fmla="*/ 31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23" name="任意多边形 6159"/>
            <p:cNvSpPr/>
            <p:nvPr/>
          </p:nvSpPr>
          <p:spPr bwMode="auto">
            <a:xfrm>
              <a:off x="9696" y="9588"/>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24" name="任意多边形 6160"/>
            <p:cNvSpPr/>
            <p:nvPr/>
          </p:nvSpPr>
          <p:spPr bwMode="auto">
            <a:xfrm>
              <a:off x="9696" y="9795"/>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25" name="任意多边形 6161"/>
            <p:cNvSpPr/>
            <p:nvPr/>
          </p:nvSpPr>
          <p:spPr bwMode="auto">
            <a:xfrm>
              <a:off x="8845" y="9540"/>
              <a:ext cx="144" cy="53"/>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7 h 20000"/>
                <a:gd name="T10" fmla="*/ 124 w 20000"/>
                <a:gd name="T11" fmla="*/ 52 h 20000"/>
                <a:gd name="T12" fmla="*/ 17 w 20000"/>
                <a:gd name="T13" fmla="*/ 52 h 20000"/>
                <a:gd name="T14" fmla="*/ 0 w 20000"/>
                <a:gd name="T15" fmla="*/ 31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26" name="任意多边形 6162"/>
            <p:cNvSpPr/>
            <p:nvPr/>
          </p:nvSpPr>
          <p:spPr bwMode="auto">
            <a:xfrm>
              <a:off x="8845" y="9753"/>
              <a:ext cx="144" cy="52"/>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6 h 20000"/>
                <a:gd name="T10" fmla="*/ 124 w 20000"/>
                <a:gd name="T11" fmla="*/ 51 h 20000"/>
                <a:gd name="T12" fmla="*/ 17 w 20000"/>
                <a:gd name="T13" fmla="*/ 51 h 20000"/>
                <a:gd name="T14" fmla="*/ 0 w 20000"/>
                <a:gd name="T15" fmla="*/ 30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27" name="任意多边形 6163"/>
            <p:cNvSpPr/>
            <p:nvPr/>
          </p:nvSpPr>
          <p:spPr bwMode="auto">
            <a:xfrm>
              <a:off x="8808" y="9584"/>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28" name="任意多边形 6164"/>
            <p:cNvSpPr/>
            <p:nvPr/>
          </p:nvSpPr>
          <p:spPr bwMode="auto">
            <a:xfrm>
              <a:off x="8984" y="9580"/>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29" name="任意多边形 6165"/>
            <p:cNvSpPr/>
            <p:nvPr/>
          </p:nvSpPr>
          <p:spPr bwMode="auto">
            <a:xfrm>
              <a:off x="8984" y="9787"/>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30" name="任意多边形 6166"/>
            <p:cNvSpPr/>
            <p:nvPr/>
          </p:nvSpPr>
          <p:spPr bwMode="auto">
            <a:xfrm>
              <a:off x="8798" y="9778"/>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31" name="任意多边形 6167"/>
            <p:cNvSpPr/>
            <p:nvPr/>
          </p:nvSpPr>
          <p:spPr bwMode="auto">
            <a:xfrm>
              <a:off x="9137" y="9953"/>
              <a:ext cx="144" cy="53"/>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7 h 20000"/>
                <a:gd name="T10" fmla="*/ 124 w 20000"/>
                <a:gd name="T11" fmla="*/ 52 h 20000"/>
                <a:gd name="T12" fmla="*/ 17 w 20000"/>
                <a:gd name="T13" fmla="*/ 52 h 20000"/>
                <a:gd name="T14" fmla="*/ 0 w 20000"/>
                <a:gd name="T15" fmla="*/ 31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32" name="任意多边形 6168"/>
            <p:cNvSpPr/>
            <p:nvPr/>
          </p:nvSpPr>
          <p:spPr bwMode="auto">
            <a:xfrm>
              <a:off x="9143" y="9759"/>
              <a:ext cx="144" cy="52"/>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6 h 20000"/>
                <a:gd name="T10" fmla="*/ 124 w 20000"/>
                <a:gd name="T11" fmla="*/ 51 h 20000"/>
                <a:gd name="T12" fmla="*/ 17 w 20000"/>
                <a:gd name="T13" fmla="*/ 51 h 20000"/>
                <a:gd name="T14" fmla="*/ 0 w 20000"/>
                <a:gd name="T15" fmla="*/ 30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33" name="任意多边形 6169"/>
            <p:cNvSpPr/>
            <p:nvPr/>
          </p:nvSpPr>
          <p:spPr bwMode="auto">
            <a:xfrm>
              <a:off x="9282" y="9586"/>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34" name="任意多边形 6170"/>
            <p:cNvSpPr/>
            <p:nvPr/>
          </p:nvSpPr>
          <p:spPr bwMode="auto">
            <a:xfrm>
              <a:off x="9282" y="9793"/>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35" name="任意多边形 6171"/>
            <p:cNvSpPr/>
            <p:nvPr/>
          </p:nvSpPr>
          <p:spPr bwMode="auto">
            <a:xfrm>
              <a:off x="9096" y="9784"/>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36" name="任意多边形 6172"/>
            <p:cNvSpPr/>
            <p:nvPr/>
          </p:nvSpPr>
          <p:spPr bwMode="auto">
            <a:xfrm>
              <a:off x="9859" y="9947"/>
              <a:ext cx="144" cy="53"/>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7 h 20000"/>
                <a:gd name="T10" fmla="*/ 124 w 20000"/>
                <a:gd name="T11" fmla="*/ 52 h 20000"/>
                <a:gd name="T12" fmla="*/ 17 w 20000"/>
                <a:gd name="T13" fmla="*/ 52 h 20000"/>
                <a:gd name="T14" fmla="*/ 0 w 20000"/>
                <a:gd name="T15" fmla="*/ 31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37" name="任意多边形 6173"/>
            <p:cNvSpPr/>
            <p:nvPr/>
          </p:nvSpPr>
          <p:spPr bwMode="auto">
            <a:xfrm>
              <a:off x="9865" y="9753"/>
              <a:ext cx="144" cy="52"/>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6 h 20000"/>
                <a:gd name="T10" fmla="*/ 124 w 20000"/>
                <a:gd name="T11" fmla="*/ 51 h 20000"/>
                <a:gd name="T12" fmla="*/ 17 w 20000"/>
                <a:gd name="T13" fmla="*/ 51 h 20000"/>
                <a:gd name="T14" fmla="*/ 0 w 20000"/>
                <a:gd name="T15" fmla="*/ 30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38" name="任意多边形 6174"/>
            <p:cNvSpPr/>
            <p:nvPr/>
          </p:nvSpPr>
          <p:spPr bwMode="auto">
            <a:xfrm>
              <a:off x="9828" y="9584"/>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7439" name="任意多边形 6175"/>
            <p:cNvSpPr/>
            <p:nvPr/>
          </p:nvSpPr>
          <p:spPr bwMode="auto">
            <a:xfrm>
              <a:off x="9818" y="9778"/>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grpSp>
      <p:sp>
        <p:nvSpPr>
          <p:cNvPr id="17416" name="矩形 6176"/>
          <p:cNvSpPr>
            <a:spLocks noChangeArrowheads="1"/>
          </p:cNvSpPr>
          <p:nvPr/>
        </p:nvSpPr>
        <p:spPr bwMode="auto">
          <a:xfrm>
            <a:off x="-95250" y="1630363"/>
            <a:ext cx="4321175" cy="701675"/>
          </a:xfrm>
          <a:prstGeom prst="rect">
            <a:avLst/>
          </a:prstGeom>
          <a:noFill/>
          <a:ln w="9525">
            <a:noFill/>
            <a:miter lim="800000"/>
          </a:ln>
        </p:spPr>
        <p:txBody>
          <a:bodyPr anchor="ctr">
            <a:spAutoFit/>
          </a:bodyPr>
          <a:lstStyle/>
          <a:p>
            <a:pPr indent="466725"/>
            <a:r>
              <a:rPr lang="zh-CN" altLang="en-US" sz="1000">
                <a:latin typeface="Times New Roman" panose="02020603050405020304" pitchFamily="18" charset="0"/>
                <a:cs typeface="Times New Roman" panose="02020603050405020304" pitchFamily="18" charset="0"/>
              </a:rPr>
              <a:t>同时按下</a:t>
            </a:r>
            <a:r>
              <a:rPr lang="en-US" altLang="zh-CN" sz="1000">
                <a:latin typeface="Times New Roman" panose="02020603050405020304" pitchFamily="18" charset="0"/>
                <a:cs typeface="Times New Roman" panose="02020603050405020304" pitchFamily="18" charset="0"/>
              </a:rPr>
              <a:t>Timer</a:t>
            </a:r>
            <a:r>
              <a:rPr lang="zh-CN" altLang="en-US" sz="1000">
                <a:latin typeface="Times New Roman" panose="02020603050405020304" pitchFamily="18" charset="0"/>
                <a:cs typeface="Times New Roman" panose="02020603050405020304" pitchFamily="18" charset="0"/>
              </a:rPr>
              <a:t>的 </a:t>
            </a:r>
            <a:r>
              <a:rPr lang="en-US" altLang="zh-CN" sz="1000">
                <a:latin typeface="Times New Roman" panose="02020603050405020304" pitchFamily="18" charset="0"/>
                <a:cs typeface="Times New Roman" panose="02020603050405020304" pitchFamily="18" charset="0"/>
                <a:sym typeface="Wingdings 3" panose="05040102010807070707" pitchFamily="18" charset="2"/>
              </a:rPr>
              <a:t></a:t>
            </a:r>
            <a:r>
              <a:rPr lang="en-US" altLang="zh-CN" sz="1000">
                <a:latin typeface="Times New Roman" panose="02020603050405020304" pitchFamily="18" charset="0"/>
                <a:cs typeface="Times New Roman" panose="02020603050405020304" pitchFamily="18" charset="0"/>
              </a:rPr>
              <a:t> </a:t>
            </a:r>
            <a:r>
              <a:rPr lang="zh-CN" altLang="en-US" sz="1000">
                <a:latin typeface="Times New Roman" panose="02020603050405020304" pitchFamily="18" charset="0"/>
                <a:cs typeface="Times New Roman" panose="02020603050405020304" pitchFamily="18" charset="0"/>
                <a:sym typeface="Wingdings 3" panose="05040102010807070707" pitchFamily="18" charset="2"/>
              </a:rPr>
              <a:t>和 </a:t>
            </a:r>
            <a:r>
              <a:rPr lang="en-US" altLang="zh-CN" sz="1000">
                <a:latin typeface="Times New Roman" panose="02020603050405020304" pitchFamily="18" charset="0"/>
                <a:cs typeface="Times New Roman" panose="02020603050405020304" pitchFamily="18" charset="0"/>
                <a:sym typeface="Wingdings 3" panose="05040102010807070707" pitchFamily="18" charset="2"/>
              </a:rPr>
              <a:t></a:t>
            </a:r>
            <a:r>
              <a:rPr lang="en-US" altLang="zh-CN" sz="1000">
                <a:latin typeface="Times New Roman" panose="02020603050405020304" pitchFamily="18" charset="0"/>
                <a:cs typeface="Times New Roman" panose="02020603050405020304" pitchFamily="18" charset="0"/>
              </a:rPr>
              <a:t> </a:t>
            </a:r>
            <a:r>
              <a:rPr lang="zh-CN" altLang="en-US" sz="1000">
                <a:latin typeface="Times New Roman" panose="02020603050405020304" pitchFamily="18" charset="0"/>
                <a:cs typeface="Times New Roman" panose="02020603050405020304" pitchFamily="18" charset="0"/>
                <a:sym typeface="Wingdings 3" panose="05040102010807070707" pitchFamily="18" charset="2"/>
              </a:rPr>
              <a:t>键，进入温度校准界面。 此时，时间 </a:t>
            </a:r>
            <a:endParaRPr lang="zh-CN" altLang="en-US" sz="1000">
              <a:latin typeface="Times New Roman" panose="02020603050405020304" pitchFamily="18" charset="0"/>
              <a:cs typeface="Times New Roman" panose="02020603050405020304" pitchFamily="18" charset="0"/>
              <a:sym typeface="Wingdings 3" panose="05040102010807070707" pitchFamily="18" charset="2"/>
            </a:endParaRPr>
          </a:p>
          <a:p>
            <a:pPr indent="466725"/>
            <a:r>
              <a:rPr lang="zh-CN" altLang="en-US" sz="1000">
                <a:latin typeface="Times New Roman" panose="02020603050405020304" pitchFamily="18" charset="0"/>
                <a:cs typeface="Times New Roman" panose="02020603050405020304" pitchFamily="18" charset="0"/>
                <a:sym typeface="Wingdings 3" panose="05040102010807070707" pitchFamily="18" charset="2"/>
              </a:rPr>
              <a:t>显示窗显示为         </a:t>
            </a:r>
            <a:endParaRPr lang="zh-CN" altLang="en-US" sz="900">
              <a:sym typeface="Wingdings 3" panose="05040102010807070707" pitchFamily="18" charset="2"/>
            </a:endParaRPr>
          </a:p>
          <a:p>
            <a:pPr indent="466725" eaLnBrk="0" hangingPunct="0"/>
            <a:r>
              <a:rPr lang="zh-CN" altLang="en-US" sz="1000">
                <a:latin typeface="Times New Roman" panose="02020603050405020304" pitchFamily="18" charset="0"/>
                <a:cs typeface="Times New Roman" panose="02020603050405020304" pitchFamily="18" charset="0"/>
                <a:sym typeface="Wingdings 3" panose="05040102010807070707" pitchFamily="18" charset="2"/>
              </a:rPr>
              <a:t>表示已进入温度校准程序；温度显示窗显示为即时温度，并自动</a:t>
            </a:r>
            <a:endParaRPr lang="zh-CN" altLang="en-US" sz="1000">
              <a:latin typeface="Times New Roman" panose="02020603050405020304" pitchFamily="18" charset="0"/>
              <a:cs typeface="Times New Roman" panose="02020603050405020304" pitchFamily="18" charset="0"/>
              <a:sym typeface="Wingdings 3" panose="05040102010807070707" pitchFamily="18" charset="2"/>
            </a:endParaRPr>
          </a:p>
          <a:p>
            <a:pPr indent="466725" eaLnBrk="0" hangingPunct="0"/>
            <a:r>
              <a:rPr lang="zh-CN" altLang="en-US" sz="1000">
                <a:latin typeface="Times New Roman" panose="02020603050405020304" pitchFamily="18" charset="0"/>
                <a:cs typeface="Times New Roman" panose="02020603050405020304" pitchFamily="18" charset="0"/>
                <a:sym typeface="Wingdings 3" panose="05040102010807070707" pitchFamily="18" charset="2"/>
              </a:rPr>
              <a:t>开始升温至</a:t>
            </a:r>
            <a:r>
              <a:rPr lang="en-US" altLang="zh-CN" sz="1000">
                <a:latin typeface="Times New Roman" panose="02020603050405020304" pitchFamily="18" charset="0"/>
                <a:cs typeface="Times New Roman" panose="02020603050405020304" pitchFamily="18" charset="0"/>
                <a:sym typeface="Wingdings 3" panose="05040102010807070707" pitchFamily="18" charset="2"/>
              </a:rPr>
              <a:t>40.0℃</a:t>
            </a:r>
            <a:r>
              <a:rPr lang="zh-CN" altLang="en-US" sz="1000">
                <a:latin typeface="Times New Roman" panose="02020603050405020304" pitchFamily="18" charset="0"/>
                <a:cs typeface="Times New Roman" panose="02020603050405020304" pitchFamily="18" charset="0"/>
                <a:sym typeface="Wingdings 3" panose="05040102010807070707" pitchFamily="18" charset="2"/>
              </a:rPr>
              <a:t>。 </a:t>
            </a:r>
            <a:endParaRPr lang="zh-CN" altLang="en-US" sz="1000">
              <a:latin typeface="Times New Roman" panose="02020603050405020304" pitchFamily="18" charset="0"/>
              <a:cs typeface="Times New Roman" panose="02020603050405020304" pitchFamily="18" charset="0"/>
              <a:sym typeface="Wingdings 3" panose="05040102010807070707" pitchFamily="18" charset="2"/>
            </a:endParaRPr>
          </a:p>
        </p:txBody>
      </p:sp>
      <p:sp>
        <p:nvSpPr>
          <p:cNvPr id="17417" name="矩形 6177"/>
          <p:cNvSpPr>
            <a:spLocks noChangeArrowheads="1"/>
          </p:cNvSpPr>
          <p:nvPr/>
        </p:nvSpPr>
        <p:spPr bwMode="auto">
          <a:xfrm>
            <a:off x="120650" y="2241550"/>
            <a:ext cx="477838" cy="366713"/>
          </a:xfrm>
          <a:prstGeom prst="rect">
            <a:avLst/>
          </a:prstGeom>
          <a:noFill/>
          <a:ln w="9525">
            <a:noFill/>
            <a:miter lim="800000"/>
          </a:ln>
        </p:spPr>
        <p:txBody>
          <a:bodyPr anchor="ctr">
            <a:spAutoFit/>
          </a:bodyPr>
          <a:lstStyle/>
          <a:p>
            <a:r>
              <a:rPr lang="en-US" altLang="zh-CN" sz="1200" b="1"/>
              <a:t>  d)</a:t>
            </a:r>
            <a:r>
              <a:rPr lang="en-US" altLang="zh-CN"/>
              <a:t> </a:t>
            </a:r>
            <a:endParaRPr lang="en-US" altLang="zh-CN"/>
          </a:p>
        </p:txBody>
      </p:sp>
      <p:sp>
        <p:nvSpPr>
          <p:cNvPr id="17418" name="矩形 6178"/>
          <p:cNvSpPr>
            <a:spLocks noChangeArrowheads="1"/>
          </p:cNvSpPr>
          <p:nvPr/>
        </p:nvSpPr>
        <p:spPr bwMode="auto">
          <a:xfrm>
            <a:off x="31750" y="4387850"/>
            <a:ext cx="573088" cy="366713"/>
          </a:xfrm>
          <a:prstGeom prst="rect">
            <a:avLst/>
          </a:prstGeom>
          <a:noFill/>
          <a:ln w="9525">
            <a:noFill/>
            <a:miter lim="800000"/>
          </a:ln>
        </p:spPr>
        <p:txBody>
          <a:bodyPr wrap="none" anchor="ctr">
            <a:spAutoFit/>
          </a:bodyPr>
          <a:lstStyle/>
          <a:p>
            <a:r>
              <a:rPr lang="en-US" altLang="zh-CN" b="1"/>
              <a:t>    </a:t>
            </a:r>
            <a:r>
              <a:rPr lang="en-US" altLang="zh-CN" sz="1200" b="1"/>
              <a:t>e)</a:t>
            </a:r>
            <a:endParaRPr lang="en-US" altLang="zh-CN" sz="1200" b="1"/>
          </a:p>
        </p:txBody>
      </p:sp>
      <p:sp>
        <p:nvSpPr>
          <p:cNvPr id="17419" name="文本框 6179"/>
          <p:cNvSpPr txBox="1">
            <a:spLocks noChangeArrowheads="1"/>
          </p:cNvSpPr>
          <p:nvPr/>
        </p:nvSpPr>
        <p:spPr bwMode="auto">
          <a:xfrm>
            <a:off x="311150" y="3481388"/>
            <a:ext cx="3997325" cy="549275"/>
          </a:xfrm>
          <a:prstGeom prst="rect">
            <a:avLst/>
          </a:prstGeom>
          <a:noFill/>
          <a:ln w="9525">
            <a:noFill/>
            <a:miter lim="800000"/>
          </a:ln>
        </p:spPr>
        <p:txBody>
          <a:bodyPr>
            <a:spAutoFit/>
          </a:bodyPr>
          <a:lstStyle/>
          <a:p>
            <a:r>
              <a:rPr lang="zh-CN" altLang="en-US" sz="1000"/>
              <a:t>当温度升温至</a:t>
            </a:r>
            <a:r>
              <a:rPr lang="en-US" altLang="zh-CN" sz="1000"/>
              <a:t>40.0 ℃</a:t>
            </a:r>
            <a:r>
              <a:rPr lang="zh-CN" altLang="en-US" sz="1000"/>
              <a:t>恒温后，小数位开始闪烁，等待</a:t>
            </a:r>
            <a:r>
              <a:rPr lang="en-US" altLang="zh-CN" sz="1000"/>
              <a:t>40.0 ℃</a:t>
            </a:r>
            <a:r>
              <a:rPr lang="zh-CN" altLang="en-US" sz="1000"/>
              <a:t>的温度校值。要求恒温</a:t>
            </a:r>
            <a:r>
              <a:rPr lang="en-US" altLang="zh-CN" sz="1000"/>
              <a:t>20</a:t>
            </a:r>
            <a:r>
              <a:rPr lang="zh-CN" altLang="en-US" sz="1000"/>
              <a:t>分钟后，读取恒温</a:t>
            </a:r>
            <a:r>
              <a:rPr lang="en-US" altLang="zh-CN" sz="1000"/>
              <a:t>20</a:t>
            </a:r>
            <a:r>
              <a:rPr lang="zh-CN" altLang="en-US" sz="1000"/>
              <a:t>分钟后，读取温度计的实测温度。</a:t>
            </a:r>
            <a:endParaRPr lang="zh-CN" altLang="en-US" sz="1000"/>
          </a:p>
        </p:txBody>
      </p:sp>
      <p:sp>
        <p:nvSpPr>
          <p:cNvPr id="17420" name="文本框 6180"/>
          <p:cNvSpPr txBox="1">
            <a:spLocks noChangeArrowheads="1"/>
          </p:cNvSpPr>
          <p:nvPr/>
        </p:nvSpPr>
        <p:spPr bwMode="auto">
          <a:xfrm>
            <a:off x="323850" y="4149725"/>
            <a:ext cx="3887788" cy="244475"/>
          </a:xfrm>
          <a:prstGeom prst="rect">
            <a:avLst/>
          </a:prstGeom>
          <a:noFill/>
          <a:ln w="9525">
            <a:noFill/>
            <a:miter lim="800000"/>
          </a:ln>
        </p:spPr>
        <p:txBody>
          <a:bodyPr>
            <a:spAutoFit/>
          </a:bodyPr>
          <a:lstStyle/>
          <a:p>
            <a:r>
              <a:rPr lang="zh-CN" altLang="en-US" sz="1000" b="1"/>
              <a:t>注意！为保证温度校准精度，建议用户于恒温</a:t>
            </a:r>
            <a:r>
              <a:rPr lang="en-US" altLang="zh-CN" sz="1000" b="1"/>
              <a:t>20</a:t>
            </a:r>
            <a:r>
              <a:rPr lang="zh-CN" altLang="en-US" sz="1000" b="1"/>
              <a:t>分钟读实测温度！</a:t>
            </a:r>
            <a:endParaRPr lang="zh-CN" altLang="en-US" sz="1000" b="1"/>
          </a:p>
        </p:txBody>
      </p:sp>
      <p:sp>
        <p:nvSpPr>
          <p:cNvPr id="17421" name="文本框 6182"/>
          <p:cNvSpPr txBox="1">
            <a:spLocks noChangeArrowheads="1"/>
          </p:cNvSpPr>
          <p:nvPr/>
        </p:nvSpPr>
        <p:spPr bwMode="auto">
          <a:xfrm>
            <a:off x="1979613" y="6334125"/>
            <a:ext cx="323850" cy="244475"/>
          </a:xfrm>
          <a:prstGeom prst="rect">
            <a:avLst/>
          </a:prstGeom>
          <a:noFill/>
          <a:ln w="9525">
            <a:noFill/>
            <a:miter lim="800000"/>
          </a:ln>
        </p:spPr>
        <p:txBody>
          <a:bodyPr wrap="none">
            <a:spAutoFit/>
          </a:bodyPr>
          <a:lstStyle/>
          <a:p>
            <a:r>
              <a:rPr lang="en-US" altLang="zh-CN" sz="1000"/>
              <a:t>11</a:t>
            </a:r>
            <a:endParaRPr lang="en-US" altLang="zh-CN" sz="1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矩形 7172"/>
          <p:cNvSpPr>
            <a:spLocks noChangeArrowheads="1"/>
          </p:cNvSpPr>
          <p:nvPr/>
        </p:nvSpPr>
        <p:spPr bwMode="auto">
          <a:xfrm>
            <a:off x="179388" y="390525"/>
            <a:ext cx="4105275" cy="3856038"/>
          </a:xfrm>
          <a:prstGeom prst="rect">
            <a:avLst/>
          </a:prstGeom>
          <a:noFill/>
          <a:ln w="9525">
            <a:noFill/>
            <a:miter lim="800000"/>
          </a:ln>
        </p:spPr>
        <p:txBody>
          <a:bodyPr anchor="ctr">
            <a:spAutoFit/>
          </a:bodyPr>
          <a:lstStyle/>
          <a:p>
            <a:pPr algn="ctr" defTabSz="0">
              <a:tabLst>
                <a:tab pos="266700" algn="l"/>
              </a:tabLst>
            </a:pPr>
            <a:r>
              <a:rPr lang="zh-CN" altLang="en-US" sz="1200" b="1"/>
              <a:t>第 一 章  简  介</a:t>
            </a:r>
            <a:endParaRPr lang="zh-CN" altLang="en-US" sz="1200" b="1"/>
          </a:p>
          <a:p>
            <a:pPr defTabSz="0">
              <a:tabLst>
                <a:tab pos="266700" algn="l"/>
              </a:tabLst>
            </a:pPr>
            <a:endParaRPr lang="zh-CN" altLang="en-US" sz="1000"/>
          </a:p>
          <a:p>
            <a:pPr defTabSz="0">
              <a:lnSpc>
                <a:spcPct val="150000"/>
              </a:lnSpc>
              <a:tabLst>
                <a:tab pos="266700" algn="l"/>
              </a:tabLst>
            </a:pPr>
            <a:r>
              <a:rPr lang="zh-CN" altLang="en-US" sz="1000"/>
              <a:t>氮吹仪是采用微电脑处理和</a:t>
            </a:r>
            <a:r>
              <a:rPr lang="en-US" altLang="zh-CN" sz="1000"/>
              <a:t>PID</a:t>
            </a:r>
            <a:r>
              <a:rPr lang="zh-CN" altLang="en-US" sz="1000"/>
              <a:t>控制方式结合而形成的高精密度控制仪器</a:t>
            </a:r>
            <a:r>
              <a:rPr lang="en-US" altLang="zh-CN" sz="1000"/>
              <a:t>, </a:t>
            </a:r>
            <a:r>
              <a:rPr lang="zh-CN" altLang="en-US" sz="1000"/>
              <a:t>其工作原理是将氮气快速、连续、可控地吹到加热样品表面，根据被浓缩溶剂的蒸发速度和沸点，设定加热温度，实现大量样品的快速浓缩。本仪器采用铝块浴室，其传热性好、传热均匀，这利于快速加热和快速温控。将氮气吹到样品表面，实现液体样品的无氧浓缩。吹管相互独立，不会引起交叉污染。配气组件上各气针通道可组合使用或单独使用。系统具有控温精度高、控温范围广、温度数控数显、温度校准方便。产品外型美观大方，使用操作简单，使用安全、可靠。</a:t>
            </a:r>
            <a:endParaRPr lang="zh-CN" altLang="en-US" sz="1000"/>
          </a:p>
          <a:p>
            <a:pPr defTabSz="0">
              <a:lnSpc>
                <a:spcPct val="150000"/>
              </a:lnSpc>
              <a:tabLst>
                <a:tab pos="266700" algn="l"/>
              </a:tabLst>
            </a:pPr>
            <a:endParaRPr lang="zh-CN" altLang="en-US" sz="1000"/>
          </a:p>
          <a:p>
            <a:pPr defTabSz="0">
              <a:lnSpc>
                <a:spcPct val="150000"/>
              </a:lnSpc>
              <a:tabLst>
                <a:tab pos="266700" algn="l"/>
              </a:tabLst>
            </a:pPr>
            <a:r>
              <a:rPr lang="zh-CN" altLang="en-US" sz="1000"/>
              <a:t>本产品主要应用领域：</a:t>
            </a:r>
            <a:endParaRPr lang="zh-CN" altLang="en-US" sz="1000"/>
          </a:p>
          <a:p>
            <a:pPr defTabSz="0">
              <a:lnSpc>
                <a:spcPct val="150000"/>
              </a:lnSpc>
              <a:tabLst>
                <a:tab pos="266700" algn="l"/>
              </a:tabLst>
            </a:pPr>
            <a:r>
              <a:rPr lang="zh-CN" altLang="en-US" sz="1000"/>
              <a:t>★ 农残分析：如蔬菜、水果、谷物、植物组织</a:t>
            </a:r>
            <a:endParaRPr lang="zh-CN" altLang="en-US" sz="1000"/>
          </a:p>
          <a:p>
            <a:pPr defTabSz="0">
              <a:lnSpc>
                <a:spcPct val="150000"/>
              </a:lnSpc>
              <a:tabLst>
                <a:tab pos="266700" algn="l"/>
              </a:tabLst>
            </a:pPr>
            <a:r>
              <a:rPr lang="zh-CN" altLang="en-US" sz="1000"/>
              <a:t> ★ 环境分析：如饮引用水、地下水和污染水水样</a:t>
            </a:r>
            <a:endParaRPr lang="zh-CN" altLang="en-US" sz="1000"/>
          </a:p>
          <a:p>
            <a:pPr defTabSz="0">
              <a:lnSpc>
                <a:spcPct val="150000"/>
              </a:lnSpc>
              <a:tabLst>
                <a:tab pos="266700" algn="l"/>
              </a:tabLst>
            </a:pPr>
            <a:r>
              <a:rPr lang="zh-CN" altLang="en-US" sz="1000"/>
              <a:t> ★ 生物分析：如激素分析、液相、气相及质谱分析中的样品制备</a:t>
            </a:r>
            <a:endParaRPr lang="zh-CN" altLang="en-US" sz="1000"/>
          </a:p>
          <a:p>
            <a:pPr defTabSz="0">
              <a:lnSpc>
                <a:spcPct val="150000"/>
              </a:lnSpc>
              <a:tabLst>
                <a:tab pos="266700" algn="l"/>
              </a:tabLst>
            </a:pPr>
            <a:r>
              <a:rPr lang="zh-CN" altLang="en-US" sz="1000"/>
              <a:t> ★ 食品饮料：如牛奶、酒、啤酒等</a:t>
            </a:r>
            <a:endParaRPr lang="zh-CN" altLang="en-US" sz="1000"/>
          </a:p>
          <a:p>
            <a:pPr defTabSz="0">
              <a:lnSpc>
                <a:spcPct val="150000"/>
              </a:lnSpc>
              <a:tabLst>
                <a:tab pos="266700" algn="l"/>
              </a:tabLst>
            </a:pPr>
            <a:r>
              <a:rPr lang="zh-CN" altLang="en-US" sz="1000"/>
              <a:t> ★ 制药药检：如中药制药、药物筛选</a:t>
            </a:r>
            <a:endParaRPr lang="zh-CN" altLang="en-US" sz="1000"/>
          </a:p>
        </p:txBody>
      </p:sp>
      <p:grpSp>
        <p:nvGrpSpPr>
          <p:cNvPr id="18434" name="组合 7173"/>
          <p:cNvGrpSpPr/>
          <p:nvPr/>
        </p:nvGrpSpPr>
        <p:grpSpPr bwMode="auto">
          <a:xfrm>
            <a:off x="4643438" y="347663"/>
            <a:ext cx="4268787" cy="6161087"/>
            <a:chOff x="113" y="128"/>
            <a:chExt cx="2689" cy="3881"/>
          </a:xfrm>
        </p:grpSpPr>
        <p:sp>
          <p:nvSpPr>
            <p:cNvPr id="18437" name="文本框 7174"/>
            <p:cNvSpPr txBox="1">
              <a:spLocks noChangeArrowheads="1"/>
            </p:cNvSpPr>
            <p:nvPr/>
          </p:nvSpPr>
          <p:spPr bwMode="auto">
            <a:xfrm>
              <a:off x="504" y="1784"/>
              <a:ext cx="1963" cy="1906"/>
            </a:xfrm>
            <a:prstGeom prst="rect">
              <a:avLst/>
            </a:prstGeom>
            <a:noFill/>
            <a:ln w="9525">
              <a:noFill/>
              <a:miter lim="800000"/>
            </a:ln>
          </p:spPr>
          <p:txBody>
            <a:bodyPr/>
            <a:lstStyle/>
            <a:p>
              <a:endParaRPr lang="zh-CN" altLang="en-US"/>
            </a:p>
          </p:txBody>
        </p:sp>
        <p:sp>
          <p:nvSpPr>
            <p:cNvPr id="18438" name="矩形 7175"/>
            <p:cNvSpPr>
              <a:spLocks noChangeArrowheads="1"/>
            </p:cNvSpPr>
            <p:nvPr/>
          </p:nvSpPr>
          <p:spPr bwMode="auto">
            <a:xfrm>
              <a:off x="113" y="128"/>
              <a:ext cx="2495" cy="1956"/>
            </a:xfrm>
            <a:prstGeom prst="rect">
              <a:avLst/>
            </a:prstGeom>
            <a:noFill/>
            <a:ln w="9525">
              <a:noFill/>
              <a:miter lim="800000"/>
            </a:ln>
          </p:spPr>
          <p:txBody>
            <a:bodyPr anchor="ctr">
              <a:spAutoFit/>
            </a:bodyPr>
            <a:lstStyle/>
            <a:p>
              <a:pPr defTabSz="0">
                <a:tabLst>
                  <a:tab pos="277495" algn="l"/>
                </a:tabLst>
              </a:pPr>
              <a:r>
                <a:rPr lang="en-US" altLang="zh-CN" sz="1200" b="1">
                  <a:ea typeface="黑体" panose="02010609060101010101" pitchFamily="49" charset="-122"/>
                </a:rPr>
                <a:t>3. </a:t>
              </a:r>
              <a:r>
                <a:rPr lang="zh-CN" altLang="en-US" sz="1200" b="1">
                  <a:ea typeface="黑体" panose="02010609060101010101" pitchFamily="49" charset="-122"/>
                </a:rPr>
                <a:t>温度误差校准</a:t>
              </a:r>
              <a:endParaRPr lang="zh-CN" altLang="en-US" sz="900">
                <a:ea typeface="黑体" panose="02010609060101010101" pitchFamily="49" charset="-122"/>
              </a:endParaRPr>
            </a:p>
            <a:p>
              <a:pPr defTabSz="0" eaLnBrk="0" hangingPunct="0">
                <a:lnSpc>
                  <a:spcPct val="120000"/>
                </a:lnSpc>
                <a:tabLst>
                  <a:tab pos="277495" algn="l"/>
                </a:tabLst>
              </a:pPr>
              <a:r>
                <a:rPr lang="zh-CN" altLang="en-US" sz="1000">
                  <a:latin typeface="Times New Roman" panose="02020603050405020304" pitchFamily="18" charset="0"/>
                  <a:ea typeface="黑体" panose="02010609060101010101" pitchFamily="49" charset="-122"/>
                </a:rPr>
                <a:t>本仪器出厂前温度已校准。但由于某些原因造成实际温度与显示温度之间存在偏差，可按以下方法修正温度误差；</a:t>
              </a:r>
              <a:endParaRPr lang="zh-CN" altLang="en-US" sz="900">
                <a:ea typeface="黑体" panose="02010609060101010101" pitchFamily="49" charset="-122"/>
              </a:endParaRPr>
            </a:p>
            <a:p>
              <a:pPr defTabSz="0" eaLnBrk="0" hangingPunct="0">
                <a:lnSpc>
                  <a:spcPct val="120000"/>
                </a:lnSpc>
                <a:tabLst>
                  <a:tab pos="277495" algn="l"/>
                </a:tabLst>
              </a:pPr>
              <a:r>
                <a:rPr lang="zh-CN" altLang="en-US" sz="1000" b="1">
                  <a:latin typeface="Times New Roman" panose="02020603050405020304" pitchFamily="18" charset="0"/>
                  <a:ea typeface="黑体" panose="02010609060101010101" pitchFamily="49" charset="-122"/>
                </a:rPr>
                <a:t>    注意！为了保证温度的准确性，本仪器采用多点温度校准法，即多点温度同步线性校准法。经多点温度线性校准后，系统保证其它温度点的温度准确度</a:t>
              </a:r>
              <a:r>
                <a:rPr lang="en-US" altLang="zh-CN" sz="1000" b="1">
                  <a:latin typeface="Times New Roman" panose="02020603050405020304" pitchFamily="18" charset="0"/>
                  <a:ea typeface="黑体" panose="02010609060101010101" pitchFamily="49" charset="-122"/>
                </a:rPr>
                <a:t>≤±0.5℃</a:t>
              </a:r>
              <a:r>
                <a:rPr lang="zh-CN" altLang="en-US" sz="1000" b="1">
                  <a:latin typeface="Times New Roman" panose="02020603050405020304" pitchFamily="18" charset="0"/>
                  <a:ea typeface="黑体" panose="02010609060101010101" pitchFamily="49" charset="-122"/>
                </a:rPr>
                <a:t>。</a:t>
              </a:r>
              <a:endParaRPr lang="zh-CN" altLang="en-US" sz="900">
                <a:ea typeface="黑体" panose="02010609060101010101" pitchFamily="49" charset="-122"/>
              </a:endParaRPr>
            </a:p>
            <a:p>
              <a:pPr defTabSz="0" eaLnBrk="0" hangingPunct="0">
                <a:lnSpc>
                  <a:spcPct val="120000"/>
                </a:lnSpc>
                <a:tabLst>
                  <a:tab pos="277495" algn="l"/>
                </a:tabLst>
              </a:pPr>
              <a:r>
                <a:rPr lang="zh-CN" altLang="en-US" sz="1000" b="1">
                  <a:latin typeface="Times New Roman" panose="02020603050405020304" pitchFamily="18" charset="0"/>
                  <a:ea typeface="黑体" panose="02010609060101010101" pitchFamily="49" charset="-122"/>
                </a:rPr>
                <a:t>校准温度时环境温度和模块的温度必须低于</a:t>
              </a:r>
              <a:r>
                <a:rPr lang="en-US" altLang="zh-CN" sz="1000" b="1">
                  <a:latin typeface="Times New Roman" panose="02020603050405020304" pitchFamily="18" charset="0"/>
                  <a:ea typeface="黑体" panose="02010609060101010101" pitchFamily="49" charset="-122"/>
                </a:rPr>
                <a:t>35℃.</a:t>
              </a:r>
              <a:endParaRPr lang="en-US" altLang="zh-CN" sz="900">
                <a:ea typeface="黑体" panose="02010609060101010101" pitchFamily="49" charset="-122"/>
              </a:endParaRPr>
            </a:p>
            <a:p>
              <a:pPr defTabSz="0" eaLnBrk="0" hangingPunct="0">
                <a:lnSpc>
                  <a:spcPct val="120000"/>
                </a:lnSpc>
                <a:tabLst>
                  <a:tab pos="277495" algn="l"/>
                </a:tabLst>
              </a:pPr>
              <a:r>
                <a:rPr lang="zh-CN" altLang="en-US" sz="1000">
                  <a:latin typeface="Times New Roman" panose="02020603050405020304" pitchFamily="18" charset="0"/>
                  <a:ea typeface="黑体" panose="02010609060101010101" pitchFamily="49" charset="-122"/>
                </a:rPr>
                <a:t>具体操作方法如下：</a:t>
              </a:r>
              <a:endParaRPr lang="zh-CN" altLang="en-US" sz="900">
                <a:ea typeface="黑体" panose="02010609060101010101" pitchFamily="49" charset="-122"/>
              </a:endParaRPr>
            </a:p>
            <a:p>
              <a:pPr defTabSz="0" eaLnBrk="0" hangingPunct="0">
                <a:lnSpc>
                  <a:spcPct val="120000"/>
                </a:lnSpc>
                <a:tabLst>
                  <a:tab pos="277495" algn="l"/>
                </a:tabLst>
              </a:pPr>
              <a:r>
                <a:rPr lang="en-US" altLang="zh-CN" sz="1000">
                  <a:latin typeface="Times New Roman" panose="02020603050405020304" pitchFamily="18" charset="0"/>
                  <a:ea typeface="黑体" panose="02010609060101010101" pitchFamily="49" charset="-122"/>
                </a:rPr>
                <a:t>a) </a:t>
              </a:r>
              <a:r>
                <a:rPr lang="zh-CN" altLang="en-US" sz="1000">
                  <a:latin typeface="Times New Roman" panose="02020603050405020304" pitchFamily="18" charset="0"/>
                  <a:ea typeface="黑体" panose="02010609060101010101" pitchFamily="49" charset="-122"/>
                </a:rPr>
                <a:t>重启仪器，仪器开机后，进入等待界面，此时观察温度显示窗温度，确认其温度值应小于</a:t>
              </a:r>
              <a:r>
                <a:rPr lang="en-US" altLang="zh-CN" sz="1000">
                  <a:latin typeface="Times New Roman" panose="02020603050405020304" pitchFamily="18" charset="0"/>
                  <a:ea typeface="黑体" panose="02010609060101010101" pitchFamily="49" charset="-122"/>
                </a:rPr>
                <a:t>35℃</a:t>
              </a:r>
              <a:r>
                <a:rPr lang="zh-CN" altLang="en-US" sz="1000">
                  <a:latin typeface="Times New Roman" panose="02020603050405020304" pitchFamily="18" charset="0"/>
                  <a:ea typeface="黑体" panose="02010609060101010101" pitchFamily="49" charset="-122"/>
                </a:rPr>
                <a:t>。</a:t>
              </a:r>
              <a:endParaRPr lang="zh-CN" altLang="en-US" sz="900">
                <a:ea typeface="黑体" panose="02010609060101010101" pitchFamily="49" charset="-122"/>
              </a:endParaRPr>
            </a:p>
            <a:p>
              <a:pPr defTabSz="0" eaLnBrk="0" hangingPunct="0">
                <a:lnSpc>
                  <a:spcPct val="120000"/>
                </a:lnSpc>
                <a:tabLst>
                  <a:tab pos="277495" algn="l"/>
                </a:tabLst>
              </a:pPr>
              <a:r>
                <a:rPr lang="zh-CN" altLang="en-US" sz="1000">
                  <a:latin typeface="Times New Roman" panose="02020603050405020304" pitchFamily="18" charset="0"/>
                  <a:ea typeface="黑体" panose="02010609060101010101" pitchFamily="49" charset="-122"/>
                </a:rPr>
                <a:t>   若温度高于</a:t>
              </a:r>
              <a:r>
                <a:rPr lang="en-US" altLang="zh-CN" sz="1000">
                  <a:latin typeface="Times New Roman" panose="02020603050405020304" pitchFamily="18" charset="0"/>
                  <a:ea typeface="黑体" panose="02010609060101010101" pitchFamily="49" charset="-122"/>
                </a:rPr>
                <a:t>35℃</a:t>
              </a:r>
              <a:r>
                <a:rPr lang="zh-CN" altLang="en-US" sz="1000">
                  <a:latin typeface="Times New Roman" panose="02020603050405020304" pitchFamily="18" charset="0"/>
                  <a:ea typeface="黑体" panose="02010609060101010101" pitchFamily="49" charset="-122"/>
                </a:rPr>
                <a:t>，等温度降至</a:t>
              </a:r>
              <a:r>
                <a:rPr lang="en-US" altLang="zh-CN" sz="1000">
                  <a:latin typeface="Times New Roman" panose="02020603050405020304" pitchFamily="18" charset="0"/>
                  <a:ea typeface="黑体" panose="02010609060101010101" pitchFamily="49" charset="-122"/>
                </a:rPr>
                <a:t>35℃</a:t>
              </a:r>
              <a:r>
                <a:rPr lang="zh-CN" altLang="en-US" sz="1000">
                  <a:latin typeface="Times New Roman" panose="02020603050405020304" pitchFamily="18" charset="0"/>
                  <a:ea typeface="黑体" panose="02010609060101010101" pitchFamily="49" charset="-122"/>
                </a:rPr>
                <a:t>后，再按以下方法操作。</a:t>
              </a:r>
              <a:endParaRPr lang="zh-CN" altLang="en-US" sz="900">
                <a:ea typeface="黑体" panose="02010609060101010101" pitchFamily="49" charset="-122"/>
              </a:endParaRPr>
            </a:p>
            <a:p>
              <a:pPr defTabSz="0" eaLnBrk="0" hangingPunct="0">
                <a:lnSpc>
                  <a:spcPct val="120000"/>
                </a:lnSpc>
                <a:tabLst>
                  <a:tab pos="277495" algn="l"/>
                </a:tabLst>
              </a:pPr>
              <a:r>
                <a:rPr lang="en-US" altLang="zh-CN" sz="1000">
                  <a:latin typeface="Times New Roman" panose="02020603050405020304" pitchFamily="18" charset="0"/>
                  <a:ea typeface="黑体" panose="02010609060101010101" pitchFamily="49" charset="-122"/>
                </a:rPr>
                <a:t>b) </a:t>
              </a:r>
              <a:r>
                <a:rPr lang="zh-CN" altLang="en-US" sz="1000">
                  <a:latin typeface="Times New Roman" panose="02020603050405020304" pitchFamily="18" charset="0"/>
                  <a:ea typeface="黑体" panose="02010609060101010101" pitchFamily="49" charset="-122"/>
                </a:rPr>
                <a:t>将石腊油注入模块中心位置的一锥形孔内，并于锥形孔中放入温度计（要求温度计精度为</a:t>
              </a:r>
              <a:endParaRPr lang="zh-CN" altLang="en-US" sz="900">
                <a:ea typeface="黑体" panose="02010609060101010101" pitchFamily="49" charset="-122"/>
              </a:endParaRPr>
            </a:p>
            <a:p>
              <a:pPr defTabSz="0" eaLnBrk="0" hangingPunct="0">
                <a:lnSpc>
                  <a:spcPct val="120000"/>
                </a:lnSpc>
                <a:tabLst>
                  <a:tab pos="277495" algn="l"/>
                </a:tabLst>
              </a:pPr>
              <a:r>
                <a:rPr lang="en-US" altLang="zh-CN" sz="1000">
                  <a:latin typeface="Times New Roman" panose="02020603050405020304" pitchFamily="18" charset="0"/>
                  <a:ea typeface="黑体" panose="02010609060101010101" pitchFamily="49" charset="-122"/>
                </a:rPr>
                <a:t>0.1℃</a:t>
              </a:r>
              <a:r>
                <a:rPr lang="zh-CN" altLang="en-US" sz="1000">
                  <a:latin typeface="Times New Roman" panose="02020603050405020304" pitchFamily="18" charset="0"/>
                  <a:ea typeface="黑体" panose="02010609060101010101" pitchFamily="49" charset="-122"/>
                </a:rPr>
                <a:t>，温度计感温部位必须完全浸入于锥形孔内），模块上部用隔热材料于隔离外部环境温度，以提高校准精度。</a:t>
              </a:r>
              <a:endParaRPr lang="zh-CN" altLang="en-US" sz="900">
                <a:ea typeface="黑体" panose="02010609060101010101" pitchFamily="49" charset="-122"/>
              </a:endParaRPr>
            </a:p>
            <a:p>
              <a:pPr defTabSz="0" eaLnBrk="0" hangingPunct="0">
                <a:tabLst>
                  <a:tab pos="277495" algn="l"/>
                </a:tabLst>
              </a:pPr>
              <a:endParaRPr lang="zh-CN" altLang="en-US">
                <a:ea typeface="黑体" panose="02010609060101010101" pitchFamily="49" charset="-122"/>
              </a:endParaRPr>
            </a:p>
          </p:txBody>
        </p:sp>
        <p:sp>
          <p:nvSpPr>
            <p:cNvPr id="18439" name="矩形 7176"/>
            <p:cNvSpPr>
              <a:spLocks noChangeArrowheads="1"/>
            </p:cNvSpPr>
            <p:nvPr/>
          </p:nvSpPr>
          <p:spPr bwMode="auto">
            <a:xfrm>
              <a:off x="249" y="1888"/>
              <a:ext cx="553" cy="173"/>
            </a:xfrm>
            <a:prstGeom prst="rect">
              <a:avLst/>
            </a:prstGeom>
            <a:noFill/>
            <a:ln w="9525">
              <a:noFill/>
              <a:miter lim="800000"/>
            </a:ln>
          </p:spPr>
          <p:txBody>
            <a:bodyPr wrap="none" anchor="ctr">
              <a:spAutoFit/>
            </a:bodyPr>
            <a:lstStyle/>
            <a:p>
              <a:r>
                <a:rPr lang="zh-CN" altLang="en-US" sz="1200"/>
                <a:t>见下图</a:t>
              </a:r>
              <a:r>
                <a:rPr lang="en-US" altLang="zh-CN" sz="1200"/>
                <a:t>a</a:t>
              </a:r>
              <a:r>
                <a:rPr lang="zh-CN" altLang="en-US" sz="1200"/>
                <a:t>。</a:t>
              </a:r>
              <a:endParaRPr lang="zh-CN" altLang="en-US" sz="1200"/>
            </a:p>
          </p:txBody>
        </p:sp>
        <p:sp>
          <p:nvSpPr>
            <p:cNvPr id="18440" name="文本框 7177"/>
            <p:cNvSpPr txBox="1">
              <a:spLocks noChangeArrowheads="1"/>
            </p:cNvSpPr>
            <p:nvPr/>
          </p:nvSpPr>
          <p:spPr bwMode="auto">
            <a:xfrm>
              <a:off x="1383" y="3793"/>
              <a:ext cx="306" cy="216"/>
            </a:xfrm>
            <a:prstGeom prst="rect">
              <a:avLst/>
            </a:prstGeom>
            <a:noFill/>
            <a:ln w="9525">
              <a:noFill/>
              <a:miter lim="800000"/>
            </a:ln>
          </p:spPr>
          <p:txBody>
            <a:bodyPr/>
            <a:lstStyle/>
            <a:p>
              <a:pPr algn="just"/>
              <a:r>
                <a:rPr lang="zh-CN" altLang="en-US" sz="1000">
                  <a:latin typeface="Times New Roman" panose="02020603050405020304" pitchFamily="18" charset="0"/>
                </a:rPr>
                <a:t>图</a:t>
              </a:r>
              <a:r>
                <a:rPr lang="en-US" altLang="zh-CN" sz="1000">
                  <a:latin typeface="Times New Roman" panose="02020603050405020304" pitchFamily="18" charset="0"/>
                </a:rPr>
                <a:t>a</a:t>
              </a:r>
              <a:endParaRPr lang="en-US" altLang="zh-CN"/>
            </a:p>
          </p:txBody>
        </p:sp>
        <p:grpSp>
          <p:nvGrpSpPr>
            <p:cNvPr id="18441" name="组合 7178"/>
            <p:cNvGrpSpPr/>
            <p:nvPr/>
          </p:nvGrpSpPr>
          <p:grpSpPr bwMode="auto">
            <a:xfrm>
              <a:off x="262" y="2296"/>
              <a:ext cx="2540" cy="1436"/>
              <a:chOff x="3437" y="2448"/>
              <a:chExt cx="2540" cy="1436"/>
            </a:xfrm>
          </p:grpSpPr>
          <p:sp>
            <p:nvSpPr>
              <p:cNvPr id="18442" name="文本框 7179"/>
              <p:cNvSpPr txBox="1">
                <a:spLocks noChangeArrowheads="1"/>
              </p:cNvSpPr>
              <p:nvPr/>
            </p:nvSpPr>
            <p:spPr bwMode="auto">
              <a:xfrm>
                <a:off x="3982" y="3718"/>
                <a:ext cx="363" cy="166"/>
              </a:xfrm>
              <a:prstGeom prst="rect">
                <a:avLst/>
              </a:prstGeom>
              <a:noFill/>
              <a:ln w="9525">
                <a:noFill/>
                <a:miter lim="800000"/>
              </a:ln>
            </p:spPr>
            <p:txBody>
              <a:bodyPr/>
              <a:lstStyle/>
              <a:p>
                <a:pPr algn="just"/>
                <a:r>
                  <a:rPr lang="zh-CN" altLang="en-US" sz="1000" b="1"/>
                  <a:t>图 </a:t>
                </a:r>
                <a:r>
                  <a:rPr lang="en-US" altLang="zh-CN" sz="1000" b="1"/>
                  <a:t>a</a:t>
                </a:r>
                <a:endParaRPr lang="en-US" altLang="zh-CN" b="1"/>
              </a:p>
            </p:txBody>
          </p:sp>
          <p:sp>
            <p:nvSpPr>
              <p:cNvPr id="18443" name="直接连接符 7180"/>
              <p:cNvSpPr>
                <a:spLocks noChangeShapeType="1"/>
              </p:cNvSpPr>
              <p:nvPr/>
            </p:nvSpPr>
            <p:spPr bwMode="auto">
              <a:xfrm>
                <a:off x="4117" y="2675"/>
                <a:ext cx="1688" cy="0"/>
              </a:xfrm>
              <a:prstGeom prst="line">
                <a:avLst/>
              </a:prstGeom>
              <a:noFill/>
              <a:ln w="3175">
                <a:solidFill>
                  <a:srgbClr val="000000"/>
                </a:solidFill>
                <a:round/>
                <a:headEnd type="oval" w="med" len="sm"/>
              </a:ln>
            </p:spPr>
            <p:txBody>
              <a:bodyPr/>
              <a:lstStyle/>
              <a:p>
                <a:endParaRPr lang="zh-CN" altLang="en-US"/>
              </a:p>
            </p:txBody>
          </p:sp>
          <p:sp>
            <p:nvSpPr>
              <p:cNvPr id="18444" name="直接连接符 7181"/>
              <p:cNvSpPr>
                <a:spLocks noChangeShapeType="1"/>
              </p:cNvSpPr>
              <p:nvPr/>
            </p:nvSpPr>
            <p:spPr bwMode="auto">
              <a:xfrm flipV="1">
                <a:off x="4662" y="3068"/>
                <a:ext cx="1140" cy="0"/>
              </a:xfrm>
              <a:prstGeom prst="line">
                <a:avLst/>
              </a:prstGeom>
              <a:noFill/>
              <a:ln w="3175">
                <a:solidFill>
                  <a:srgbClr val="000000"/>
                </a:solidFill>
                <a:round/>
                <a:headEnd type="oval" w="med" len="sm"/>
              </a:ln>
            </p:spPr>
            <p:txBody>
              <a:bodyPr/>
              <a:lstStyle/>
              <a:p>
                <a:endParaRPr lang="zh-CN" altLang="en-US"/>
              </a:p>
            </p:txBody>
          </p:sp>
          <p:sp>
            <p:nvSpPr>
              <p:cNvPr id="18445" name="文本框 7182"/>
              <p:cNvSpPr txBox="1">
                <a:spLocks noChangeArrowheads="1"/>
              </p:cNvSpPr>
              <p:nvPr/>
            </p:nvSpPr>
            <p:spPr bwMode="auto">
              <a:xfrm>
                <a:off x="5208" y="2539"/>
                <a:ext cx="759" cy="179"/>
              </a:xfrm>
              <a:prstGeom prst="rect">
                <a:avLst/>
              </a:prstGeom>
              <a:noFill/>
              <a:ln w="9525">
                <a:noFill/>
                <a:miter lim="800000"/>
              </a:ln>
            </p:spPr>
            <p:txBody>
              <a:bodyPr/>
              <a:lstStyle/>
              <a:p>
                <a:pPr algn="just"/>
                <a:r>
                  <a:rPr lang="zh-CN" altLang="en-US" sz="1000" b="1"/>
                  <a:t>高精度温度计</a:t>
                </a:r>
                <a:endParaRPr lang="zh-CN" altLang="en-US" sz="1000" b="1"/>
              </a:p>
            </p:txBody>
          </p:sp>
          <p:sp>
            <p:nvSpPr>
              <p:cNvPr id="18446" name="直接连接符 7183"/>
              <p:cNvSpPr>
                <a:spLocks noChangeShapeType="1"/>
              </p:cNvSpPr>
              <p:nvPr/>
            </p:nvSpPr>
            <p:spPr bwMode="auto">
              <a:xfrm>
                <a:off x="4169" y="3316"/>
                <a:ext cx="1643" cy="0"/>
              </a:xfrm>
              <a:prstGeom prst="line">
                <a:avLst/>
              </a:prstGeom>
              <a:noFill/>
              <a:ln w="3175">
                <a:solidFill>
                  <a:srgbClr val="000000"/>
                </a:solidFill>
                <a:round/>
                <a:headEnd type="oval" w="med" len="sm"/>
              </a:ln>
            </p:spPr>
            <p:txBody>
              <a:bodyPr/>
              <a:lstStyle/>
              <a:p>
                <a:endParaRPr lang="zh-CN" altLang="en-US"/>
              </a:p>
            </p:txBody>
          </p:sp>
          <p:sp>
            <p:nvSpPr>
              <p:cNvPr id="18447" name="矩形 7184"/>
              <p:cNvSpPr>
                <a:spLocks noChangeArrowheads="1"/>
              </p:cNvSpPr>
              <p:nvPr/>
            </p:nvSpPr>
            <p:spPr bwMode="auto">
              <a:xfrm>
                <a:off x="5387" y="3174"/>
                <a:ext cx="590" cy="181"/>
              </a:xfrm>
              <a:prstGeom prst="rect">
                <a:avLst/>
              </a:prstGeom>
              <a:noFill/>
              <a:ln w="9525">
                <a:noFill/>
                <a:miter lim="800000"/>
              </a:ln>
            </p:spPr>
            <p:txBody>
              <a:bodyPr/>
              <a:lstStyle/>
              <a:p>
                <a:pPr algn="just"/>
                <a:r>
                  <a:rPr lang="en-US" altLang="zh-CN" sz="1000" b="1"/>
                  <a:t>     </a:t>
                </a:r>
                <a:r>
                  <a:rPr lang="zh-CN" altLang="en-US" sz="1000" b="1"/>
                  <a:t>石腊油 </a:t>
                </a:r>
                <a:endParaRPr lang="zh-CN" altLang="en-US" b="1"/>
              </a:p>
            </p:txBody>
          </p:sp>
          <p:sp>
            <p:nvSpPr>
              <p:cNvPr id="18448" name="直接连接符 7185"/>
              <p:cNvSpPr>
                <a:spLocks noChangeShapeType="1"/>
              </p:cNvSpPr>
              <p:nvPr/>
            </p:nvSpPr>
            <p:spPr bwMode="auto">
              <a:xfrm>
                <a:off x="4480" y="3582"/>
                <a:ext cx="1303" cy="0"/>
              </a:xfrm>
              <a:prstGeom prst="line">
                <a:avLst/>
              </a:prstGeom>
              <a:noFill/>
              <a:ln w="3175">
                <a:solidFill>
                  <a:srgbClr val="000000"/>
                </a:solidFill>
                <a:round/>
                <a:headEnd type="oval" w="med" len="sm"/>
              </a:ln>
            </p:spPr>
            <p:txBody>
              <a:bodyPr/>
              <a:lstStyle/>
              <a:p>
                <a:endParaRPr lang="zh-CN" altLang="en-US"/>
              </a:p>
            </p:txBody>
          </p:sp>
          <p:sp>
            <p:nvSpPr>
              <p:cNvPr id="18449" name="矩形 7186"/>
              <p:cNvSpPr>
                <a:spLocks noChangeArrowheads="1"/>
              </p:cNvSpPr>
              <p:nvPr/>
            </p:nvSpPr>
            <p:spPr bwMode="auto">
              <a:xfrm>
                <a:off x="5118" y="3431"/>
                <a:ext cx="787" cy="131"/>
              </a:xfrm>
              <a:prstGeom prst="rect">
                <a:avLst/>
              </a:prstGeom>
              <a:noFill/>
              <a:ln w="9525">
                <a:noFill/>
                <a:miter lim="800000"/>
              </a:ln>
            </p:spPr>
            <p:txBody>
              <a:bodyPr/>
              <a:lstStyle/>
              <a:p>
                <a:pPr algn="just"/>
                <a:r>
                  <a:rPr lang="en-US" altLang="zh-CN" sz="1000" b="1"/>
                  <a:t>                 </a:t>
                </a:r>
                <a:r>
                  <a:rPr lang="zh-CN" altLang="en-US" sz="1000" b="1"/>
                  <a:t>试管孔  </a:t>
                </a:r>
                <a:endParaRPr lang="zh-CN" altLang="en-US" b="1"/>
              </a:p>
            </p:txBody>
          </p:sp>
          <p:pic>
            <p:nvPicPr>
              <p:cNvPr id="18450" name="图片 7187"/>
              <p:cNvPicPr>
                <a:picLocks noChangeAspect="1"/>
              </p:cNvPicPr>
              <p:nvPr/>
            </p:nvPicPr>
            <p:blipFill>
              <a:blip r:embed="rId1"/>
              <a:srcRect/>
              <a:stretch>
                <a:fillRect/>
              </a:stretch>
            </p:blipFill>
            <p:spPr bwMode="auto">
              <a:xfrm>
                <a:off x="3437" y="2448"/>
                <a:ext cx="1360" cy="1225"/>
              </a:xfrm>
              <a:prstGeom prst="rect">
                <a:avLst/>
              </a:prstGeom>
              <a:noFill/>
              <a:ln w="9525">
                <a:noFill/>
                <a:miter lim="800000"/>
                <a:headEnd/>
                <a:tailEnd/>
              </a:ln>
            </p:spPr>
          </p:pic>
        </p:grpSp>
      </p:grpSp>
      <p:sp>
        <p:nvSpPr>
          <p:cNvPr id="18435" name="文本框 7188"/>
          <p:cNvSpPr txBox="1">
            <a:spLocks noChangeArrowheads="1"/>
          </p:cNvSpPr>
          <p:nvPr/>
        </p:nvSpPr>
        <p:spPr bwMode="auto">
          <a:xfrm>
            <a:off x="1979613" y="6350000"/>
            <a:ext cx="254000" cy="244475"/>
          </a:xfrm>
          <a:prstGeom prst="rect">
            <a:avLst/>
          </a:prstGeom>
          <a:noFill/>
          <a:ln w="9525">
            <a:noFill/>
            <a:miter lim="800000"/>
          </a:ln>
        </p:spPr>
        <p:txBody>
          <a:bodyPr wrap="none">
            <a:spAutoFit/>
          </a:bodyPr>
          <a:lstStyle/>
          <a:p>
            <a:r>
              <a:rPr lang="en-US" altLang="zh-CN" sz="1000"/>
              <a:t>1</a:t>
            </a:r>
            <a:endParaRPr lang="en-US" altLang="zh-CN" sz="1000"/>
          </a:p>
        </p:txBody>
      </p:sp>
      <p:sp>
        <p:nvSpPr>
          <p:cNvPr id="18436" name="文本框 7189"/>
          <p:cNvSpPr txBox="1">
            <a:spLocks noChangeArrowheads="1"/>
          </p:cNvSpPr>
          <p:nvPr/>
        </p:nvSpPr>
        <p:spPr bwMode="auto">
          <a:xfrm>
            <a:off x="6399213" y="6489700"/>
            <a:ext cx="323850" cy="244475"/>
          </a:xfrm>
          <a:prstGeom prst="rect">
            <a:avLst/>
          </a:prstGeom>
          <a:noFill/>
          <a:ln w="9525">
            <a:noFill/>
            <a:miter lim="800000"/>
          </a:ln>
        </p:spPr>
        <p:txBody>
          <a:bodyPr wrap="none">
            <a:spAutoFit/>
          </a:bodyPr>
          <a:lstStyle/>
          <a:p>
            <a:r>
              <a:rPr lang="en-US" altLang="zh-CN" sz="1000"/>
              <a:t>10</a:t>
            </a:r>
            <a:endParaRPr lang="en-US" altLang="zh-CN" sz="1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图片 8366"/>
          <p:cNvPicPr>
            <a:picLocks noChangeAspect="1"/>
          </p:cNvPicPr>
          <p:nvPr/>
        </p:nvPicPr>
        <p:blipFill>
          <a:blip r:embed="rId1"/>
          <a:srcRect/>
          <a:stretch>
            <a:fillRect/>
          </a:stretch>
        </p:blipFill>
        <p:spPr bwMode="auto">
          <a:xfrm>
            <a:off x="323850" y="581025"/>
            <a:ext cx="3714750" cy="990600"/>
          </a:xfrm>
          <a:prstGeom prst="rect">
            <a:avLst/>
          </a:prstGeom>
          <a:noFill/>
          <a:ln w="9525">
            <a:noFill/>
            <a:miter lim="800000"/>
            <a:headEnd/>
            <a:tailEnd/>
          </a:ln>
        </p:spPr>
      </p:pic>
      <p:pic>
        <p:nvPicPr>
          <p:cNvPr id="19458" name="图片 8365" descr="L62EW924[@(2$LAQ[$WA~%O"/>
          <p:cNvPicPr>
            <a:picLocks noChangeAspect="1"/>
          </p:cNvPicPr>
          <p:nvPr/>
        </p:nvPicPr>
        <p:blipFill>
          <a:blip r:embed="rId2"/>
          <a:srcRect/>
          <a:stretch>
            <a:fillRect/>
          </a:stretch>
        </p:blipFill>
        <p:spPr bwMode="auto">
          <a:xfrm>
            <a:off x="355600" y="2022475"/>
            <a:ext cx="3752850" cy="1152525"/>
          </a:xfrm>
          <a:prstGeom prst="rect">
            <a:avLst/>
          </a:prstGeom>
          <a:noFill/>
          <a:ln w="9525">
            <a:noFill/>
            <a:miter lim="800000"/>
            <a:headEnd/>
            <a:tailEnd/>
          </a:ln>
        </p:spPr>
      </p:pic>
      <p:pic>
        <p:nvPicPr>
          <p:cNvPr id="19459" name="图片 8364" descr="M{W8AI8AG_R3TS8HR_IDMGQ"/>
          <p:cNvPicPr>
            <a:picLocks noChangeAspect="1"/>
          </p:cNvPicPr>
          <p:nvPr/>
        </p:nvPicPr>
        <p:blipFill>
          <a:blip r:embed="rId3"/>
          <a:srcRect/>
          <a:stretch>
            <a:fillRect/>
          </a:stretch>
        </p:blipFill>
        <p:spPr bwMode="auto">
          <a:xfrm>
            <a:off x="457200" y="3595688"/>
            <a:ext cx="3619500" cy="1000125"/>
          </a:xfrm>
          <a:prstGeom prst="rect">
            <a:avLst/>
          </a:prstGeom>
          <a:noFill/>
          <a:ln w="9525">
            <a:noFill/>
            <a:miter lim="800000"/>
            <a:headEnd/>
            <a:tailEnd/>
          </a:ln>
        </p:spPr>
      </p:pic>
      <p:sp>
        <p:nvSpPr>
          <p:cNvPr id="19460" name="矩形 8278"/>
          <p:cNvSpPr>
            <a:spLocks noChangeArrowheads="1"/>
          </p:cNvSpPr>
          <p:nvPr/>
        </p:nvSpPr>
        <p:spPr bwMode="auto">
          <a:xfrm>
            <a:off x="-82550" y="4611688"/>
            <a:ext cx="4502150" cy="1616075"/>
          </a:xfrm>
          <a:prstGeom prst="rect">
            <a:avLst/>
          </a:prstGeom>
          <a:noFill/>
          <a:ln w="9525">
            <a:noFill/>
            <a:miter lim="800000"/>
          </a:ln>
        </p:spPr>
        <p:txBody>
          <a:bodyPr anchor="ctr">
            <a:spAutoFit/>
          </a:bodyPr>
          <a:lstStyle/>
          <a:p>
            <a:pPr indent="533400"/>
            <a:r>
              <a:rPr lang="zh-CN" altLang="en-US" sz="1000">
                <a:latin typeface="Times New Roman" panose="02020603050405020304" pitchFamily="18" charset="0"/>
                <a:cs typeface="Times New Roman" panose="02020603050405020304" pitchFamily="18" charset="0"/>
              </a:rPr>
              <a:t>计时结束，运行停止，蜂鸣器鸣叫报警，指示灯闪烁，温度显示窗</a:t>
            </a:r>
            <a:endParaRPr lang="zh-CN" altLang="en-US" sz="1000">
              <a:latin typeface="Times New Roman" panose="02020603050405020304" pitchFamily="18" charset="0"/>
              <a:cs typeface="Times New Roman" panose="02020603050405020304" pitchFamily="18" charset="0"/>
            </a:endParaRPr>
          </a:p>
          <a:p>
            <a:pPr indent="533400"/>
            <a:r>
              <a:rPr lang="zh-CN" altLang="en-US" sz="1000">
                <a:latin typeface="Times New Roman" panose="02020603050405020304" pitchFamily="18" charset="0"/>
                <a:cs typeface="Times New Roman" panose="02020603050405020304" pitchFamily="18" charset="0"/>
              </a:rPr>
              <a:t>显示为模块即时温度，时间显示窗显示为“           ”，表示运行结束。</a:t>
            </a:r>
            <a:endParaRPr lang="zh-CN" altLang="en-US" sz="900"/>
          </a:p>
          <a:p>
            <a:pPr indent="533400" eaLnBrk="0" hangingPunct="0"/>
            <a:r>
              <a:rPr lang="zh-CN" altLang="en-US" sz="1000">
                <a:latin typeface="Times New Roman" panose="02020603050405020304" pitchFamily="18" charset="0"/>
                <a:cs typeface="Times New Roman" panose="02020603050405020304" pitchFamily="18" charset="0"/>
              </a:rPr>
              <a:t>运行结束后，仪器于结束界面等待指令，此时按任意</a:t>
            </a:r>
            <a:r>
              <a:rPr lang="en-US" altLang="zh-CN" sz="1000">
                <a:latin typeface="Times New Roman" panose="02020603050405020304" pitchFamily="18" charset="0"/>
                <a:cs typeface="Times New Roman" panose="02020603050405020304" pitchFamily="18" charset="0"/>
                <a:sym typeface="Wingdings 3" panose="05040102010807070707" pitchFamily="18" charset="2"/>
              </a:rPr>
              <a:t></a:t>
            </a:r>
            <a:r>
              <a:rPr lang="zh-CN" altLang="en-US" sz="1000">
                <a:latin typeface="Times New Roman" panose="02020603050405020304" pitchFamily="18" charset="0"/>
                <a:cs typeface="Times New Roman" panose="02020603050405020304" pitchFamily="18" charset="0"/>
              </a:rPr>
              <a:t>或</a:t>
            </a:r>
            <a:r>
              <a:rPr lang="en-US" altLang="zh-CN" sz="1000">
                <a:latin typeface="Times New Roman" panose="02020603050405020304" pitchFamily="18" charset="0"/>
                <a:cs typeface="Times New Roman" panose="02020603050405020304" pitchFamily="18" charset="0"/>
                <a:sym typeface="Wingdings 3" panose="05040102010807070707" pitchFamily="18" charset="2"/>
              </a:rPr>
              <a:t></a:t>
            </a:r>
            <a:r>
              <a:rPr lang="zh-CN" altLang="en-US" sz="1000">
                <a:latin typeface="Times New Roman" panose="02020603050405020304" pitchFamily="18" charset="0"/>
                <a:cs typeface="Times New Roman" panose="02020603050405020304" pitchFamily="18" charset="0"/>
              </a:rPr>
              <a:t>键可重</a:t>
            </a:r>
            <a:endParaRPr lang="zh-CN" altLang="en-US" sz="1000">
              <a:latin typeface="Times New Roman" panose="02020603050405020304" pitchFamily="18" charset="0"/>
              <a:cs typeface="Times New Roman" panose="02020603050405020304" pitchFamily="18" charset="0"/>
            </a:endParaRPr>
          </a:p>
          <a:p>
            <a:pPr indent="533400" eaLnBrk="0" hangingPunct="0"/>
            <a:r>
              <a:rPr lang="zh-CN" altLang="en-US" sz="1000">
                <a:latin typeface="Times New Roman" panose="02020603050405020304" pitchFamily="18" charset="0"/>
                <a:cs typeface="Times New Roman" panose="02020603050405020304" pitchFamily="18" charset="0"/>
              </a:rPr>
              <a:t>新进入参数设置界面，</a:t>
            </a:r>
            <a:endParaRPr lang="zh-CN" altLang="en-US" sz="900">
              <a:sym typeface="Wingdings 3" panose="05040102010807070707" pitchFamily="18" charset="2"/>
            </a:endParaRPr>
          </a:p>
          <a:p>
            <a:pPr indent="533400" eaLnBrk="0" hangingPunct="0"/>
            <a:r>
              <a:rPr lang="zh-CN" altLang="en-US" sz="1000">
                <a:latin typeface="Times New Roman" panose="02020603050405020304" pitchFamily="18" charset="0"/>
                <a:cs typeface="Times New Roman" panose="02020603050405020304" pitchFamily="18" charset="0"/>
                <a:sym typeface="Wingdings 3" panose="05040102010807070707" pitchFamily="18" charset="2"/>
              </a:rPr>
              <a:t>直接按 </a:t>
            </a:r>
            <a:r>
              <a:rPr lang="en-US" altLang="zh-CN" sz="1000">
                <a:latin typeface="Times New Roman" panose="02020603050405020304" pitchFamily="18" charset="0"/>
                <a:cs typeface="Times New Roman" panose="02020603050405020304" pitchFamily="18" charset="0"/>
                <a:sym typeface="Wingdings 3" panose="05040102010807070707" pitchFamily="18" charset="2"/>
              </a:rPr>
              <a:t>START/STOP</a:t>
            </a:r>
            <a:r>
              <a:rPr lang="zh-CN" altLang="en-US" sz="1000">
                <a:latin typeface="Times New Roman" panose="02020603050405020304" pitchFamily="18" charset="0"/>
                <a:cs typeface="Times New Roman" panose="02020603050405020304" pitchFamily="18" charset="0"/>
                <a:sym typeface="Wingdings 3" panose="05040102010807070707" pitchFamily="18" charset="2"/>
              </a:rPr>
              <a:t>键，可按上次设置的温度时间参数重新开始运</a:t>
            </a:r>
            <a:endParaRPr lang="zh-CN" altLang="en-US" sz="1000">
              <a:latin typeface="Times New Roman" panose="02020603050405020304" pitchFamily="18" charset="0"/>
              <a:cs typeface="Times New Roman" panose="02020603050405020304" pitchFamily="18" charset="0"/>
              <a:sym typeface="Wingdings 3" panose="05040102010807070707" pitchFamily="18" charset="2"/>
            </a:endParaRPr>
          </a:p>
          <a:p>
            <a:pPr indent="533400" eaLnBrk="0" hangingPunct="0"/>
            <a:r>
              <a:rPr lang="zh-CN" altLang="en-US" sz="1000">
                <a:latin typeface="Times New Roman" panose="02020603050405020304" pitchFamily="18" charset="0"/>
                <a:cs typeface="Times New Roman" panose="02020603050405020304" pitchFamily="18" charset="0"/>
                <a:sym typeface="Wingdings 3" panose="05040102010807070707" pitchFamily="18" charset="2"/>
              </a:rPr>
              <a:t>行程序。</a:t>
            </a:r>
            <a:endParaRPr lang="zh-CN" altLang="en-US" sz="900">
              <a:sym typeface="Wingdings 3" panose="05040102010807070707" pitchFamily="18" charset="2"/>
            </a:endParaRPr>
          </a:p>
          <a:p>
            <a:pPr indent="533400" eaLnBrk="0" hangingPunct="0"/>
            <a:r>
              <a:rPr lang="zh-CN" altLang="en-US" sz="1000">
                <a:latin typeface="Times New Roman" panose="02020603050405020304" pitchFamily="18" charset="0"/>
                <a:cs typeface="Times New Roman" panose="02020603050405020304" pitchFamily="18" charset="0"/>
                <a:sym typeface="Wingdings 3" panose="05040102010807070707" pitchFamily="18" charset="2"/>
              </a:rPr>
              <a:t>运行过程中，持续按</a:t>
            </a:r>
            <a:r>
              <a:rPr lang="en-US" altLang="zh-CN" sz="1000">
                <a:latin typeface="Times New Roman" panose="02020603050405020304" pitchFamily="18" charset="0"/>
                <a:cs typeface="Times New Roman" panose="02020603050405020304" pitchFamily="18" charset="0"/>
                <a:sym typeface="Wingdings 3" panose="05040102010807070707" pitchFamily="18" charset="2"/>
              </a:rPr>
              <a:t>START/STOP</a:t>
            </a:r>
            <a:r>
              <a:rPr lang="zh-CN" altLang="en-US" sz="1000">
                <a:latin typeface="Times New Roman" panose="02020603050405020304" pitchFamily="18" charset="0"/>
                <a:cs typeface="Times New Roman" panose="02020603050405020304" pitchFamily="18" charset="0"/>
                <a:sym typeface="Wingdings 3" panose="05040102010807070707" pitchFamily="18" charset="2"/>
              </a:rPr>
              <a:t>键</a:t>
            </a:r>
            <a:r>
              <a:rPr lang="en-US" altLang="zh-CN" sz="1000">
                <a:latin typeface="Times New Roman" panose="02020603050405020304" pitchFamily="18" charset="0"/>
                <a:cs typeface="Times New Roman" panose="02020603050405020304" pitchFamily="18" charset="0"/>
                <a:sym typeface="Wingdings 3" panose="05040102010807070707" pitchFamily="18" charset="2"/>
              </a:rPr>
              <a:t>2</a:t>
            </a:r>
            <a:r>
              <a:rPr lang="zh-CN" altLang="en-US" sz="1000">
                <a:latin typeface="Times New Roman" panose="02020603050405020304" pitchFamily="18" charset="0"/>
                <a:cs typeface="Times New Roman" panose="02020603050405020304" pitchFamily="18" charset="0"/>
                <a:sym typeface="Wingdings 3" panose="05040102010807070707" pitchFamily="18" charset="2"/>
              </a:rPr>
              <a:t>秒钟后运行停止。再按此键一</a:t>
            </a:r>
            <a:endParaRPr lang="zh-CN" altLang="en-US" sz="1000">
              <a:latin typeface="Times New Roman" panose="02020603050405020304" pitchFamily="18" charset="0"/>
              <a:cs typeface="Times New Roman" panose="02020603050405020304" pitchFamily="18" charset="0"/>
              <a:sym typeface="Wingdings 3" panose="05040102010807070707" pitchFamily="18" charset="2"/>
            </a:endParaRPr>
          </a:p>
          <a:p>
            <a:pPr indent="533400" eaLnBrk="0" hangingPunct="0"/>
            <a:r>
              <a:rPr lang="zh-CN" altLang="en-US" sz="1000">
                <a:latin typeface="Times New Roman" panose="02020603050405020304" pitchFamily="18" charset="0"/>
                <a:cs typeface="Times New Roman" panose="02020603050405020304" pitchFamily="18" charset="0"/>
                <a:sym typeface="Wingdings 3" panose="05040102010807070707" pitchFamily="18" charset="2"/>
              </a:rPr>
              <a:t>次，侧重新开始运行。</a:t>
            </a:r>
            <a:endParaRPr lang="zh-CN" altLang="en-US" sz="900">
              <a:sym typeface="Wingdings 3" panose="05040102010807070707" pitchFamily="18" charset="2"/>
            </a:endParaRPr>
          </a:p>
          <a:p>
            <a:pPr indent="533400" eaLnBrk="0" hangingPunct="0"/>
            <a:r>
              <a:rPr lang="zh-CN" altLang="en-US" sz="1000" b="1">
                <a:latin typeface="Times New Roman" panose="02020603050405020304" pitchFamily="18" charset="0"/>
                <a:cs typeface="Times New Roman" panose="02020603050405020304" pitchFamily="18" charset="0"/>
                <a:sym typeface="Wingdings 3" panose="05040102010807070707" pitchFamily="18" charset="2"/>
              </a:rPr>
              <a:t>提示：运行过程中按</a:t>
            </a:r>
            <a:r>
              <a:rPr lang="en-US" altLang="zh-CN" sz="1000" b="1">
                <a:latin typeface="Times New Roman" panose="02020603050405020304" pitchFamily="18" charset="0"/>
                <a:cs typeface="Times New Roman" panose="02020603050405020304" pitchFamily="18" charset="0"/>
                <a:sym typeface="Wingdings 3" panose="05040102010807070707" pitchFamily="18" charset="2"/>
              </a:rPr>
              <a:t>TEMP </a:t>
            </a:r>
            <a:r>
              <a:rPr lang="zh-CN" altLang="en-US" sz="1000" b="1">
                <a:latin typeface="Times New Roman" panose="02020603050405020304" pitchFamily="18" charset="0"/>
                <a:cs typeface="Times New Roman" panose="02020603050405020304" pitchFamily="18" charset="0"/>
                <a:sym typeface="Wingdings 3" panose="05040102010807070707" pitchFamily="18" charset="2"/>
              </a:rPr>
              <a:t>或 </a:t>
            </a:r>
            <a:r>
              <a:rPr lang="en-US" altLang="zh-CN" sz="1000" b="1">
                <a:latin typeface="Times New Roman" panose="02020603050405020304" pitchFamily="18" charset="0"/>
                <a:cs typeface="Times New Roman" panose="02020603050405020304" pitchFamily="18" charset="0"/>
                <a:sym typeface="Wingdings 3" panose="05040102010807070707" pitchFamily="18" charset="2"/>
              </a:rPr>
              <a:t>TIME </a:t>
            </a:r>
            <a:r>
              <a:rPr lang="zh-CN" altLang="en-US" sz="1000" b="1">
                <a:latin typeface="Times New Roman" panose="02020603050405020304" pitchFamily="18" charset="0"/>
                <a:cs typeface="Times New Roman" panose="02020603050405020304" pitchFamily="18" charset="0"/>
                <a:sym typeface="Wingdings 3" panose="05040102010807070707" pitchFamily="18" charset="2"/>
              </a:rPr>
              <a:t>可以查看设置的温度或时间，</a:t>
            </a:r>
            <a:endParaRPr lang="zh-CN" altLang="en-US" sz="1000" b="1">
              <a:latin typeface="Times New Roman" panose="02020603050405020304" pitchFamily="18" charset="0"/>
              <a:cs typeface="Times New Roman" panose="02020603050405020304" pitchFamily="18" charset="0"/>
              <a:sym typeface="Wingdings 3" panose="05040102010807070707" pitchFamily="18" charset="2"/>
            </a:endParaRPr>
          </a:p>
          <a:p>
            <a:pPr indent="533400" eaLnBrk="0" hangingPunct="0"/>
            <a:r>
              <a:rPr lang="zh-CN" altLang="en-US" sz="1000" b="1">
                <a:latin typeface="Times New Roman" panose="02020603050405020304" pitchFamily="18" charset="0"/>
                <a:cs typeface="Times New Roman" panose="02020603050405020304" pitchFamily="18" charset="0"/>
                <a:sym typeface="Wingdings 3" panose="05040102010807070707" pitchFamily="18" charset="2"/>
              </a:rPr>
              <a:t>但不能在运行中修改参数。</a:t>
            </a:r>
            <a:endParaRPr lang="zh-CN" altLang="en-US" sz="1000">
              <a:latin typeface="Times New Roman" panose="02020603050405020304" pitchFamily="18" charset="0"/>
              <a:cs typeface="Times New Roman" panose="02020603050405020304" pitchFamily="18" charset="0"/>
              <a:sym typeface="Wingdings 3" panose="05040102010807070707" pitchFamily="18" charset="2"/>
            </a:endParaRPr>
          </a:p>
        </p:txBody>
      </p:sp>
      <p:sp>
        <p:nvSpPr>
          <p:cNvPr id="19461" name="矩形 8196"/>
          <p:cNvSpPr>
            <a:spLocks noChangeArrowheads="1"/>
          </p:cNvSpPr>
          <p:nvPr/>
        </p:nvSpPr>
        <p:spPr bwMode="auto">
          <a:xfrm>
            <a:off x="4787900" y="260350"/>
            <a:ext cx="3744913" cy="1096963"/>
          </a:xfrm>
          <a:prstGeom prst="rect">
            <a:avLst/>
          </a:prstGeom>
          <a:noFill/>
          <a:ln w="9525">
            <a:noFill/>
            <a:miter lim="800000"/>
          </a:ln>
        </p:spPr>
        <p:txBody>
          <a:bodyPr anchor="ctr">
            <a:spAutoFit/>
          </a:bodyPr>
          <a:lstStyle/>
          <a:p>
            <a:pPr algn="ctr" defTabSz="0">
              <a:tabLst>
                <a:tab pos="283845" algn="l"/>
              </a:tabLst>
            </a:pPr>
            <a:r>
              <a:rPr lang="zh-CN" altLang="en-US" sz="1200" b="1">
                <a:ea typeface="黑体" panose="02010609060101010101" pitchFamily="49" charset="-122"/>
              </a:rPr>
              <a:t>第 二 章  特  性</a:t>
            </a:r>
            <a:endParaRPr lang="zh-CN" altLang="en-US" sz="1200" b="1">
              <a:ea typeface="黑体" panose="02010609060101010101" pitchFamily="49" charset="-122"/>
            </a:endParaRPr>
          </a:p>
          <a:p>
            <a:pPr algn="ctr" defTabSz="0">
              <a:tabLst>
                <a:tab pos="283845" algn="l"/>
              </a:tabLst>
            </a:pPr>
            <a:endParaRPr lang="zh-CN" altLang="en-US" sz="1000">
              <a:ea typeface="黑体" panose="02010609060101010101" pitchFamily="49" charset="-122"/>
            </a:endParaRPr>
          </a:p>
          <a:p>
            <a:pPr defTabSz="0">
              <a:tabLst>
                <a:tab pos="283845" algn="l"/>
              </a:tabLst>
            </a:pPr>
            <a:r>
              <a:rPr lang="en-US" altLang="zh-CN" sz="1000" b="1">
                <a:ea typeface="黑体" panose="02010609060101010101" pitchFamily="49" charset="-122"/>
              </a:rPr>
              <a:t>1. </a:t>
            </a:r>
            <a:r>
              <a:rPr lang="zh-CN" altLang="en-US" sz="1000" b="1">
                <a:ea typeface="黑体" panose="02010609060101010101" pitchFamily="49" charset="-122"/>
              </a:rPr>
              <a:t>正常工作条件</a:t>
            </a:r>
            <a:endParaRPr lang="zh-CN" altLang="en-US" sz="1000">
              <a:ea typeface="黑体" panose="02010609060101010101" pitchFamily="49" charset="-122"/>
            </a:endParaRPr>
          </a:p>
          <a:p>
            <a:pPr defTabSz="0" eaLnBrk="0" hangingPunct="0">
              <a:lnSpc>
                <a:spcPct val="140000"/>
              </a:lnSpc>
              <a:tabLst>
                <a:tab pos="283845" algn="l"/>
              </a:tabLst>
            </a:pPr>
            <a:r>
              <a:rPr lang="zh-CN" altLang="en-US" sz="1000">
                <a:ea typeface="黑体" panose="02010609060101010101" pitchFamily="49" charset="-122"/>
              </a:rPr>
              <a:t>使用环境温度：</a:t>
            </a:r>
            <a:r>
              <a:rPr lang="en-US" altLang="zh-CN" sz="1000">
                <a:ea typeface="黑体" panose="02010609060101010101" pitchFamily="49" charset="-122"/>
              </a:rPr>
              <a:t>5</a:t>
            </a:r>
            <a:r>
              <a:rPr lang="en-US" altLang="zh-CN" sz="1000">
                <a:ea typeface="黑体" panose="02010609060101010101" pitchFamily="49" charset="-122"/>
                <a:sym typeface="Symbol" panose="05050102010706020507" pitchFamily="18" charset="2"/>
              </a:rPr>
              <a:t></a:t>
            </a:r>
            <a:r>
              <a:rPr lang="en-US" altLang="zh-CN" sz="1000">
                <a:ea typeface="黑体" panose="02010609060101010101" pitchFamily="49" charset="-122"/>
              </a:rPr>
              <a:t>C </a:t>
            </a:r>
            <a:r>
              <a:rPr lang="en-US" altLang="zh-CN" sz="1000">
                <a:ea typeface="黑体" panose="02010609060101010101" pitchFamily="49" charset="-122"/>
                <a:sym typeface="Symbol" panose="05050102010706020507" pitchFamily="18" charset="2"/>
              </a:rPr>
              <a:t></a:t>
            </a:r>
            <a:r>
              <a:rPr lang="en-US" altLang="zh-CN" sz="1000">
                <a:ea typeface="黑体" panose="02010609060101010101" pitchFamily="49" charset="-122"/>
              </a:rPr>
              <a:t> 30</a:t>
            </a:r>
            <a:r>
              <a:rPr lang="en-US" altLang="zh-CN" sz="1000">
                <a:ea typeface="黑体" panose="02010609060101010101" pitchFamily="49" charset="-122"/>
                <a:sym typeface="Symbol" panose="05050102010706020507" pitchFamily="18" charset="2"/>
              </a:rPr>
              <a:t></a:t>
            </a:r>
            <a:r>
              <a:rPr lang="en-US" altLang="zh-CN" sz="1000">
                <a:ea typeface="黑体" panose="02010609060101010101" pitchFamily="49" charset="-122"/>
              </a:rPr>
              <a:t>C</a:t>
            </a:r>
            <a:endParaRPr lang="en-US" altLang="zh-CN" sz="1000">
              <a:ea typeface="黑体" panose="02010609060101010101" pitchFamily="49" charset="-122"/>
              <a:sym typeface="Symbol" panose="05050102010706020507" pitchFamily="18" charset="2"/>
            </a:endParaRPr>
          </a:p>
          <a:p>
            <a:pPr defTabSz="0" eaLnBrk="0" hangingPunct="0">
              <a:tabLst>
                <a:tab pos="283845" algn="l"/>
              </a:tabLst>
            </a:pPr>
            <a:r>
              <a:rPr lang="zh-CN" altLang="en-US" sz="1000">
                <a:ea typeface="黑体" panose="02010609060101010101" pitchFamily="49" charset="-122"/>
                <a:sym typeface="Symbol" panose="05050102010706020507" pitchFamily="18" charset="2"/>
              </a:rPr>
              <a:t>相对湿度：</a:t>
            </a:r>
            <a:r>
              <a:rPr lang="en-US" altLang="zh-CN" sz="1000">
                <a:ea typeface="黑体" panose="02010609060101010101" pitchFamily="49" charset="-122"/>
                <a:sym typeface="Symbol" panose="05050102010706020507" pitchFamily="18" charset="2"/>
              </a:rPr>
              <a:t>≤70%</a:t>
            </a:r>
            <a:endParaRPr lang="en-US" altLang="zh-CN" sz="1000">
              <a:ea typeface="黑体" panose="02010609060101010101" pitchFamily="49" charset="-122"/>
              <a:sym typeface="Symbol" panose="05050102010706020507" pitchFamily="18" charset="2"/>
            </a:endParaRPr>
          </a:p>
          <a:p>
            <a:pPr defTabSz="0" eaLnBrk="0" hangingPunct="0">
              <a:tabLst>
                <a:tab pos="283845" algn="l"/>
              </a:tabLst>
            </a:pPr>
            <a:endParaRPr lang="en-US" altLang="zh-CN" sz="1000">
              <a:ea typeface="黑体" panose="02010609060101010101" pitchFamily="49" charset="-122"/>
              <a:sym typeface="Symbol" panose="05050102010706020507" pitchFamily="18" charset="2"/>
            </a:endParaRPr>
          </a:p>
        </p:txBody>
      </p:sp>
      <p:graphicFrame>
        <p:nvGraphicFramePr>
          <p:cNvPr id="19552" name="Group 96"/>
          <p:cNvGraphicFramePr>
            <a:graphicFrameLocks noGrp="1"/>
          </p:cNvGraphicFramePr>
          <p:nvPr/>
        </p:nvGraphicFramePr>
        <p:xfrm>
          <a:off x="4897438" y="1681163"/>
          <a:ext cx="3922712" cy="4988878"/>
        </p:xfrm>
        <a:graphic>
          <a:graphicData uri="http://schemas.openxmlformats.org/drawingml/2006/table">
            <a:tbl>
              <a:tblPr/>
              <a:tblGrid>
                <a:gridCol w="1008062"/>
                <a:gridCol w="1430338"/>
                <a:gridCol w="1484312"/>
              </a:tblGrid>
              <a:tr h="396875">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           </a:t>
                      </a: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型号</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参数</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LC-DCY-12G</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LC-DCY-24G</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温度范围</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室温</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+5</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C</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 180</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C</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定时时间</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最长</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99</a:t>
                      </a: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小时</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59</a:t>
                      </a: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分种</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2428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控温精度</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0.5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C</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2428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显示精度</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0.1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C</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39687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温度均匀性</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@100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C</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0.5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C</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3952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温度均匀性</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@150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C</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1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C</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3952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升温时间（</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40-150</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C</a:t>
                      </a: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rPr>
                        <a:t>）</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sym typeface="Symbol" panose="05050102010706020507"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≤30 </a:t>
                      </a: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分钟</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2428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rPr>
                        <a:t>最大升降行程</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rPr>
                        <a:t>200mm</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2428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rPr>
                        <a:t>最大气体流量</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rPr>
                        <a:t>15L/min</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42545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rPr>
                        <a:t>最大气体压力</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altLang="zh-CN" sz="1000" b="0" i="0" u="none" strike="noStrike" cap="none" normalizeH="0" baseline="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0.02Mpa</a:t>
                      </a:r>
                      <a:r>
                        <a:rPr kumimoji="0" lang="zh-CN" altLang="en-US" sz="1000" b="0" i="0" u="none" strike="noStrike" cap="none" normalizeH="0" baseline="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rPr>
                        <a:t>（使用气针数</a:t>
                      </a:r>
                      <a:r>
                        <a:rPr kumimoji="0" lang="en-US" altLang="zh-CN" sz="1000" b="0" i="0" u="none" strike="noStrike" cap="none" normalizeH="0" baseline="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a:t>
                      </a:r>
                      <a:r>
                        <a:rPr kumimoji="0" lang="zh-CN" altLang="en-US" sz="1000" b="0" i="0" u="none" strike="noStrike" cap="none" normalizeH="0" baseline="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rPr>
                        <a:t>个）</a:t>
                      </a:r>
                      <a:endParaRPr kumimoji="0" lang="zh-CN" altLang="en-US" sz="1000" b="0" i="0" u="none" strike="noStrike" cap="none" normalizeH="0" baseline="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en-US" altLang="zh-CN" sz="1000" b="0" i="0" u="none" strike="noStrike" cap="none" normalizeH="0" baseline="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0.05Mpa</a:t>
                      </a:r>
                      <a:r>
                        <a:rPr kumimoji="0" lang="zh-CN" altLang="en-US" sz="1000" b="0" i="0" u="none" strike="noStrike" cap="none" normalizeH="0" baseline="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rPr>
                        <a:t>（使用气针数</a:t>
                      </a: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rPr>
                        <a:t>＞</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rPr>
                        <a:t>16</a:t>
                      </a: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rPr>
                        <a:t>个）</a:t>
                      </a:r>
                      <a:endParaRPr kumimoji="0" lang="zh-CN" altLang="en-US" sz="1000" b="0" i="0" u="none" strike="noStrike" cap="none" normalizeH="0" baseline="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r>
              <a:tr h="2428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模块数量</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rPr>
                        <a:t>1</a:t>
                      </a: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rPr>
                        <a:t>个</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2</a:t>
                      </a: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个</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加热功率</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200W</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300W</a:t>
                      </a:r>
                      <a:endParaRPr kumimoji="0" lang="zh-CN" altLang="en-US"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熔断器</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250</a:t>
                      </a:r>
                      <a:r>
                        <a:rPr kumimoji="0" lang="en-US" altLang="zh-TW" sz="1000" b="0" i="0" u="none" strike="noStrike" cap="none" normalizeH="0" baseline="0">
                          <a:ln>
                            <a:noFill/>
                          </a:ln>
                          <a:solidFill>
                            <a:schemeClr val="tx1"/>
                          </a:solidFill>
                          <a:effectLst/>
                          <a:latin typeface="Arial" panose="020B0604020202020204" pitchFamily="34" charset="0"/>
                          <a:ea typeface="PMingLiU" pitchFamily="18" charset="-120"/>
                        </a:rPr>
                        <a:t>V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3</a:t>
                      </a:r>
                      <a:r>
                        <a:rPr kumimoji="0" lang="en-US" altLang="zh-TW" sz="1000" b="0" i="0" u="none" strike="noStrike" cap="none" normalizeH="0" baseline="0">
                          <a:ln>
                            <a:noFill/>
                          </a:ln>
                          <a:solidFill>
                            <a:schemeClr val="tx1"/>
                          </a:solidFill>
                          <a:effectLst/>
                          <a:latin typeface="Arial" panose="020B0604020202020204" pitchFamily="34" charset="0"/>
                          <a:ea typeface="PMingLiU" pitchFamily="18" charset="-120"/>
                        </a:rPr>
                        <a:t>A Ф5×20</a:t>
                      </a:r>
                      <a:endParaRPr kumimoji="0" lang="en-US" altLang="zh-TW"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250</a:t>
                      </a:r>
                      <a:r>
                        <a:rPr kumimoji="0" lang="en-US" altLang="zh-TW" sz="1000" b="0" i="0" u="none" strike="noStrike" cap="none" normalizeH="0" baseline="0">
                          <a:ln>
                            <a:noFill/>
                          </a:ln>
                          <a:solidFill>
                            <a:schemeClr val="tx1"/>
                          </a:solidFill>
                          <a:effectLst/>
                          <a:latin typeface="Arial" panose="020B0604020202020204" pitchFamily="34" charset="0"/>
                          <a:ea typeface="PMingLiU" pitchFamily="18" charset="-120"/>
                        </a:rPr>
                        <a:t>V </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4</a:t>
                      </a:r>
                      <a:r>
                        <a:rPr kumimoji="0" lang="en-US" altLang="zh-TW" sz="1000" b="0" i="0" u="none" strike="noStrike" cap="none" normalizeH="0" baseline="0">
                          <a:ln>
                            <a:noFill/>
                          </a:ln>
                          <a:solidFill>
                            <a:schemeClr val="tx1"/>
                          </a:solidFill>
                          <a:effectLst/>
                          <a:latin typeface="Arial" panose="020B0604020202020204" pitchFamily="34" charset="0"/>
                          <a:ea typeface="PMingLiU" pitchFamily="18" charset="-120"/>
                        </a:rPr>
                        <a:t>A Ф5×20</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外形尺寸</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(mm)</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280X240X500</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280X240X500</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28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重量（</a:t>
                      </a: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kg</a:t>
                      </a: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7</a:t>
                      </a: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rPr>
                        <a:t>7.5</a:t>
                      </a:r>
                      <a:endParaRPr kumimoji="0" lang="zh-CN" altLang="en-US"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523" name="直接连接符 8249"/>
          <p:cNvSpPr>
            <a:spLocks noChangeShapeType="1"/>
          </p:cNvSpPr>
          <p:nvPr/>
        </p:nvSpPr>
        <p:spPr bwMode="auto">
          <a:xfrm>
            <a:off x="4903788" y="1682750"/>
            <a:ext cx="963612" cy="377825"/>
          </a:xfrm>
          <a:prstGeom prst="line">
            <a:avLst/>
          </a:prstGeom>
          <a:noFill/>
          <a:ln w="9525">
            <a:solidFill>
              <a:schemeClr val="tx1"/>
            </a:solidFill>
            <a:round/>
          </a:ln>
        </p:spPr>
        <p:txBody>
          <a:bodyPr/>
          <a:lstStyle/>
          <a:p>
            <a:endParaRPr lang="zh-CN" altLang="en-US"/>
          </a:p>
        </p:txBody>
      </p:sp>
      <p:sp>
        <p:nvSpPr>
          <p:cNvPr id="19524" name="矩形 8250"/>
          <p:cNvSpPr>
            <a:spLocks noChangeArrowheads="1"/>
          </p:cNvSpPr>
          <p:nvPr/>
        </p:nvSpPr>
        <p:spPr bwMode="auto">
          <a:xfrm>
            <a:off x="4802188" y="1062038"/>
            <a:ext cx="2062162" cy="366712"/>
          </a:xfrm>
          <a:prstGeom prst="rect">
            <a:avLst/>
          </a:prstGeom>
          <a:noFill/>
          <a:ln w="9525">
            <a:noFill/>
            <a:miter lim="800000"/>
          </a:ln>
        </p:spPr>
        <p:txBody>
          <a:bodyPr wrap="none">
            <a:spAutoFit/>
          </a:bodyPr>
          <a:lstStyle/>
          <a:p>
            <a:pPr eaLnBrk="0" hangingPunct="0"/>
            <a:r>
              <a:rPr lang="zh-CN" altLang="en-US" sz="1000">
                <a:cs typeface="Times New Roman" panose="02020603050405020304" pitchFamily="18" charset="0"/>
                <a:sym typeface="Symbol" panose="05050102010706020507" pitchFamily="18" charset="2"/>
              </a:rPr>
              <a:t>使用电源：</a:t>
            </a:r>
            <a:r>
              <a:rPr lang="en-US" altLang="zh-CN" sz="1000">
                <a:cs typeface="Times New Roman" panose="02020603050405020304" pitchFamily="18" charset="0"/>
                <a:sym typeface="Symbol" panose="05050102010706020507" pitchFamily="18" charset="2"/>
              </a:rPr>
              <a:t>AC220V</a:t>
            </a:r>
            <a:r>
              <a:rPr lang="zh-CN" altLang="en-US" sz="1000">
                <a:cs typeface="Times New Roman" panose="02020603050405020304" pitchFamily="18" charset="0"/>
                <a:sym typeface="Symbol" panose="05050102010706020507" pitchFamily="18" charset="2"/>
              </a:rPr>
              <a:t>～   </a:t>
            </a:r>
            <a:r>
              <a:rPr lang="en-US" altLang="zh-CN" sz="1000">
                <a:cs typeface="Times New Roman" panose="02020603050405020304" pitchFamily="18" charset="0"/>
                <a:sym typeface="Symbol" panose="05050102010706020507" pitchFamily="18" charset="2"/>
              </a:rPr>
              <a:t>50-60Hz</a:t>
            </a:r>
            <a:r>
              <a:rPr lang="en-US" altLang="zh-CN">
                <a:sym typeface="Symbol" panose="05050102010706020507" pitchFamily="18" charset="2"/>
              </a:rPr>
              <a:t> </a:t>
            </a:r>
            <a:endParaRPr lang="en-US" altLang="zh-CN">
              <a:sym typeface="Symbol" panose="05050102010706020507" pitchFamily="18" charset="2"/>
            </a:endParaRPr>
          </a:p>
        </p:txBody>
      </p:sp>
      <p:sp>
        <p:nvSpPr>
          <p:cNvPr id="19525" name="矩形 8251"/>
          <p:cNvSpPr>
            <a:spLocks noChangeArrowheads="1"/>
          </p:cNvSpPr>
          <p:nvPr/>
        </p:nvSpPr>
        <p:spPr bwMode="auto">
          <a:xfrm>
            <a:off x="4327525" y="1404938"/>
            <a:ext cx="1670050" cy="396875"/>
          </a:xfrm>
          <a:prstGeom prst="rect">
            <a:avLst/>
          </a:prstGeom>
          <a:noFill/>
          <a:ln w="9525">
            <a:noFill/>
            <a:miter lim="800000"/>
          </a:ln>
        </p:spPr>
        <p:txBody>
          <a:bodyPr wrap="none" anchor="ctr">
            <a:spAutoFit/>
          </a:bodyPr>
          <a:lstStyle/>
          <a:p>
            <a:pPr lvl="1" algn="ctr" defTabSz="0">
              <a:tabLst>
                <a:tab pos="283845" algn="l"/>
              </a:tabLst>
            </a:pPr>
            <a:r>
              <a:rPr lang="en-US" altLang="zh-CN" sz="1000" b="1"/>
              <a:t>2. </a:t>
            </a:r>
            <a:r>
              <a:rPr lang="zh-CN" altLang="en-US" sz="1000" b="1"/>
              <a:t>基本参数和性能</a:t>
            </a:r>
            <a:endParaRPr lang="zh-CN" altLang="en-US" sz="1000"/>
          </a:p>
          <a:p>
            <a:pPr indent="266700" algn="ctr" defTabSz="0">
              <a:tabLst>
                <a:tab pos="283845" algn="l"/>
              </a:tabLst>
            </a:pPr>
            <a:endParaRPr lang="zh-CN" altLang="en-US" sz="1000"/>
          </a:p>
        </p:txBody>
      </p:sp>
      <p:sp>
        <p:nvSpPr>
          <p:cNvPr id="19526" name="矩形 8253"/>
          <p:cNvSpPr>
            <a:spLocks noChangeArrowheads="1"/>
          </p:cNvSpPr>
          <p:nvPr/>
        </p:nvSpPr>
        <p:spPr bwMode="auto">
          <a:xfrm>
            <a:off x="409575" y="333375"/>
            <a:ext cx="1116013" cy="274638"/>
          </a:xfrm>
          <a:prstGeom prst="rect">
            <a:avLst/>
          </a:prstGeom>
          <a:noFill/>
          <a:ln w="9525">
            <a:noFill/>
            <a:miter lim="800000"/>
          </a:ln>
        </p:spPr>
        <p:txBody>
          <a:bodyPr wrap="none" anchor="ctr">
            <a:spAutoFit/>
          </a:bodyPr>
          <a:lstStyle/>
          <a:p>
            <a:pPr algn="just" defTabSz="0">
              <a:tabLst>
                <a:tab pos="277495" algn="l"/>
              </a:tabLst>
            </a:pPr>
            <a:r>
              <a:rPr lang="en-US" altLang="zh-CN" sz="1200" b="1"/>
              <a:t>2. </a:t>
            </a:r>
            <a:r>
              <a:rPr lang="zh-CN" altLang="en-US" sz="1200" b="1"/>
              <a:t>运行、停止</a:t>
            </a:r>
            <a:endParaRPr lang="zh-CN" altLang="en-US" sz="1200" b="1"/>
          </a:p>
        </p:txBody>
      </p:sp>
      <p:sp>
        <p:nvSpPr>
          <p:cNvPr id="19527" name="矩形 8255"/>
          <p:cNvSpPr>
            <a:spLocks noChangeArrowheads="1"/>
          </p:cNvSpPr>
          <p:nvPr/>
        </p:nvSpPr>
        <p:spPr bwMode="auto">
          <a:xfrm>
            <a:off x="423863" y="503238"/>
            <a:ext cx="382587" cy="366712"/>
          </a:xfrm>
          <a:prstGeom prst="rect">
            <a:avLst/>
          </a:prstGeom>
          <a:noFill/>
          <a:ln w="9525">
            <a:noFill/>
            <a:miter lim="800000"/>
          </a:ln>
        </p:spPr>
        <p:txBody>
          <a:bodyPr wrap="none" anchor="ctr">
            <a:spAutoFit/>
          </a:bodyPr>
          <a:lstStyle/>
          <a:p>
            <a:r>
              <a:rPr lang="en-US" altLang="zh-CN" sz="1200" b="1"/>
              <a:t>a)</a:t>
            </a:r>
            <a:r>
              <a:rPr lang="en-US" altLang="zh-CN"/>
              <a:t> </a:t>
            </a:r>
            <a:endParaRPr lang="en-US" altLang="zh-CN"/>
          </a:p>
        </p:txBody>
      </p:sp>
      <p:sp>
        <p:nvSpPr>
          <p:cNvPr id="19528" name="矩形 8256"/>
          <p:cNvSpPr>
            <a:spLocks noChangeArrowheads="1"/>
          </p:cNvSpPr>
          <p:nvPr/>
        </p:nvSpPr>
        <p:spPr bwMode="auto">
          <a:xfrm>
            <a:off x="374650" y="2016125"/>
            <a:ext cx="392113" cy="366713"/>
          </a:xfrm>
          <a:prstGeom prst="rect">
            <a:avLst/>
          </a:prstGeom>
          <a:noFill/>
          <a:ln w="9525">
            <a:noFill/>
            <a:miter lim="800000"/>
          </a:ln>
        </p:spPr>
        <p:txBody>
          <a:bodyPr wrap="none" anchor="ctr">
            <a:spAutoFit/>
          </a:bodyPr>
          <a:lstStyle/>
          <a:p>
            <a:r>
              <a:rPr lang="en-US" altLang="zh-CN" sz="1200" b="1">
                <a:cs typeface="Times New Roman" panose="02020603050405020304" pitchFamily="18" charset="0"/>
              </a:rPr>
              <a:t>b)</a:t>
            </a:r>
            <a:r>
              <a:rPr lang="en-US" altLang="zh-CN"/>
              <a:t> </a:t>
            </a:r>
            <a:endParaRPr lang="en-US" altLang="zh-CN"/>
          </a:p>
        </p:txBody>
      </p:sp>
      <p:sp>
        <p:nvSpPr>
          <p:cNvPr id="19529" name="矩形 8258"/>
          <p:cNvSpPr>
            <a:spLocks noChangeArrowheads="1"/>
          </p:cNvSpPr>
          <p:nvPr/>
        </p:nvSpPr>
        <p:spPr bwMode="auto">
          <a:xfrm>
            <a:off x="363538" y="3467100"/>
            <a:ext cx="382587" cy="366713"/>
          </a:xfrm>
          <a:prstGeom prst="rect">
            <a:avLst/>
          </a:prstGeom>
          <a:noFill/>
          <a:ln w="9525">
            <a:noFill/>
            <a:miter lim="800000"/>
          </a:ln>
        </p:spPr>
        <p:txBody>
          <a:bodyPr wrap="none" anchor="ctr">
            <a:spAutoFit/>
          </a:bodyPr>
          <a:lstStyle/>
          <a:p>
            <a:r>
              <a:rPr lang="en-US" altLang="zh-CN" sz="1200" b="1"/>
              <a:t>c)</a:t>
            </a:r>
            <a:r>
              <a:rPr lang="en-US" altLang="zh-CN"/>
              <a:t> </a:t>
            </a:r>
            <a:endParaRPr lang="en-US" altLang="zh-CN"/>
          </a:p>
        </p:txBody>
      </p:sp>
      <p:grpSp>
        <p:nvGrpSpPr>
          <p:cNvPr id="19530" name="组合 8259"/>
          <p:cNvGrpSpPr/>
          <p:nvPr/>
        </p:nvGrpSpPr>
        <p:grpSpPr bwMode="auto">
          <a:xfrm>
            <a:off x="2897188" y="4816475"/>
            <a:ext cx="352425" cy="107950"/>
            <a:chOff x="8760" y="12063"/>
            <a:chExt cx="1204" cy="460"/>
          </a:xfrm>
        </p:grpSpPr>
        <p:sp>
          <p:nvSpPr>
            <p:cNvPr id="19535" name="任意多边形 8260"/>
            <p:cNvSpPr/>
            <p:nvPr/>
          </p:nvSpPr>
          <p:spPr bwMode="auto">
            <a:xfrm>
              <a:off x="9820" y="12270"/>
              <a:ext cx="144" cy="52"/>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6 h 20000"/>
                <a:gd name="T10" fmla="*/ 124 w 20000"/>
                <a:gd name="T11" fmla="*/ 51 h 20000"/>
                <a:gd name="T12" fmla="*/ 17 w 20000"/>
                <a:gd name="T13" fmla="*/ 51 h 20000"/>
                <a:gd name="T14" fmla="*/ 0 w 20000"/>
                <a:gd name="T15" fmla="*/ 30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36" name="任意多边形 8261"/>
            <p:cNvSpPr/>
            <p:nvPr/>
          </p:nvSpPr>
          <p:spPr bwMode="auto">
            <a:xfrm>
              <a:off x="8807" y="12243"/>
              <a:ext cx="144" cy="53"/>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7 h 20000"/>
                <a:gd name="T10" fmla="*/ 124 w 20000"/>
                <a:gd name="T11" fmla="*/ 52 h 20000"/>
                <a:gd name="T12" fmla="*/ 17 w 20000"/>
                <a:gd name="T13" fmla="*/ 52 h 20000"/>
                <a:gd name="T14" fmla="*/ 0 w 20000"/>
                <a:gd name="T15" fmla="*/ 31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37" name="任意多边形 8262"/>
            <p:cNvSpPr/>
            <p:nvPr/>
          </p:nvSpPr>
          <p:spPr bwMode="auto">
            <a:xfrm>
              <a:off x="8801" y="12464"/>
              <a:ext cx="144" cy="53"/>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7 h 20000"/>
                <a:gd name="T10" fmla="*/ 124 w 20000"/>
                <a:gd name="T11" fmla="*/ 52 h 20000"/>
                <a:gd name="T12" fmla="*/ 17 w 20000"/>
                <a:gd name="T13" fmla="*/ 52 h 20000"/>
                <a:gd name="T14" fmla="*/ 0 w 20000"/>
                <a:gd name="T15" fmla="*/ 31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38" name="任意多边形 8263"/>
            <p:cNvSpPr/>
            <p:nvPr/>
          </p:nvSpPr>
          <p:spPr bwMode="auto">
            <a:xfrm>
              <a:off x="8946" y="12304"/>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39" name="任意多边形 8264"/>
            <p:cNvSpPr/>
            <p:nvPr/>
          </p:nvSpPr>
          <p:spPr bwMode="auto">
            <a:xfrm>
              <a:off x="8760" y="12295"/>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40" name="任意多边形 8265"/>
            <p:cNvSpPr/>
            <p:nvPr/>
          </p:nvSpPr>
          <p:spPr bwMode="auto">
            <a:xfrm>
              <a:off x="9790" y="12309"/>
              <a:ext cx="46" cy="184"/>
            </a:xfrm>
            <a:custGeom>
              <a:avLst/>
              <a:gdLst>
                <a:gd name="T0" fmla="*/ 45 w 20000"/>
                <a:gd name="T1" fmla="*/ 18 h 20000"/>
                <a:gd name="T2" fmla="*/ 45 w 20000"/>
                <a:gd name="T3" fmla="*/ 19 h 20000"/>
                <a:gd name="T4" fmla="*/ 45 w 20000"/>
                <a:gd name="T5" fmla="*/ 18 h 20000"/>
                <a:gd name="T6" fmla="*/ 45 w 20000"/>
                <a:gd name="T7" fmla="*/ 154 h 20000"/>
                <a:gd name="T8" fmla="*/ 21 w 20000"/>
                <a:gd name="T9" fmla="*/ 183 h 20000"/>
                <a:gd name="T10" fmla="*/ 0 w 20000"/>
                <a:gd name="T11" fmla="*/ 158 h 20000"/>
                <a:gd name="T12" fmla="*/ 0 w 20000"/>
                <a:gd name="T13" fmla="*/ 22 h 20000"/>
                <a:gd name="T14" fmla="*/ 18 w 20000"/>
                <a:gd name="T15" fmla="*/ 0 h 20000"/>
                <a:gd name="T16" fmla="*/ 45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41" name="任意多边形 8266"/>
            <p:cNvSpPr/>
            <p:nvPr/>
          </p:nvSpPr>
          <p:spPr bwMode="auto">
            <a:xfrm>
              <a:off x="9131" y="12464"/>
              <a:ext cx="144" cy="53"/>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7 h 20000"/>
                <a:gd name="T10" fmla="*/ 124 w 20000"/>
                <a:gd name="T11" fmla="*/ 52 h 20000"/>
                <a:gd name="T12" fmla="*/ 17 w 20000"/>
                <a:gd name="T13" fmla="*/ 52 h 20000"/>
                <a:gd name="T14" fmla="*/ 0 w 20000"/>
                <a:gd name="T15" fmla="*/ 31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42" name="任意多边形 8267"/>
            <p:cNvSpPr/>
            <p:nvPr/>
          </p:nvSpPr>
          <p:spPr bwMode="auto">
            <a:xfrm>
              <a:off x="9100" y="12101"/>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43" name="任意多边形 8268"/>
            <p:cNvSpPr/>
            <p:nvPr/>
          </p:nvSpPr>
          <p:spPr bwMode="auto">
            <a:xfrm>
              <a:off x="9276" y="12097"/>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44" name="任意多边形 8269"/>
            <p:cNvSpPr/>
            <p:nvPr/>
          </p:nvSpPr>
          <p:spPr bwMode="auto">
            <a:xfrm>
              <a:off x="9276" y="12304"/>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45" name="任意多边形 8270"/>
            <p:cNvSpPr/>
            <p:nvPr/>
          </p:nvSpPr>
          <p:spPr bwMode="auto">
            <a:xfrm>
              <a:off x="9090" y="12295"/>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46" name="任意多边形 8271"/>
            <p:cNvSpPr/>
            <p:nvPr/>
          </p:nvSpPr>
          <p:spPr bwMode="auto">
            <a:xfrm>
              <a:off x="9519" y="12063"/>
              <a:ext cx="144" cy="53"/>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7 h 20000"/>
                <a:gd name="T10" fmla="*/ 124 w 20000"/>
                <a:gd name="T11" fmla="*/ 52 h 20000"/>
                <a:gd name="T12" fmla="*/ 17 w 20000"/>
                <a:gd name="T13" fmla="*/ 52 h 20000"/>
                <a:gd name="T14" fmla="*/ 0 w 20000"/>
                <a:gd name="T15" fmla="*/ 31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47" name="任意多边形 8272"/>
            <p:cNvSpPr/>
            <p:nvPr/>
          </p:nvSpPr>
          <p:spPr bwMode="auto">
            <a:xfrm>
              <a:off x="9513" y="12470"/>
              <a:ext cx="144" cy="53"/>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7 h 20000"/>
                <a:gd name="T10" fmla="*/ 124 w 20000"/>
                <a:gd name="T11" fmla="*/ 52 h 20000"/>
                <a:gd name="T12" fmla="*/ 17 w 20000"/>
                <a:gd name="T13" fmla="*/ 52 h 20000"/>
                <a:gd name="T14" fmla="*/ 0 w 20000"/>
                <a:gd name="T15" fmla="*/ 31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48" name="任意多边形 8273"/>
            <p:cNvSpPr/>
            <p:nvPr/>
          </p:nvSpPr>
          <p:spPr bwMode="auto">
            <a:xfrm>
              <a:off x="9482" y="12107"/>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49" name="任意多边形 8274"/>
            <p:cNvSpPr/>
            <p:nvPr/>
          </p:nvSpPr>
          <p:spPr bwMode="auto">
            <a:xfrm>
              <a:off x="9472" y="12301"/>
              <a:ext cx="42" cy="183"/>
            </a:xfrm>
            <a:custGeom>
              <a:avLst/>
              <a:gdLst>
                <a:gd name="T0" fmla="*/ 41 w 20000"/>
                <a:gd name="T1" fmla="*/ 18 h 20000"/>
                <a:gd name="T2" fmla="*/ 41 w 20000"/>
                <a:gd name="T3" fmla="*/ 19 h 20000"/>
                <a:gd name="T4" fmla="*/ 41 w 20000"/>
                <a:gd name="T5" fmla="*/ 18 h 20000"/>
                <a:gd name="T6" fmla="*/ 41 w 20000"/>
                <a:gd name="T7" fmla="*/ 153 h 20000"/>
                <a:gd name="T8" fmla="*/ 19 w 20000"/>
                <a:gd name="T9" fmla="*/ 182 h 20000"/>
                <a:gd name="T10" fmla="*/ 0 w 20000"/>
                <a:gd name="T11" fmla="*/ 158 h 20000"/>
                <a:gd name="T12" fmla="*/ 0 w 20000"/>
                <a:gd name="T13" fmla="*/ 22 h 20000"/>
                <a:gd name="T14" fmla="*/ 17 w 20000"/>
                <a:gd name="T15" fmla="*/ 0 h 20000"/>
                <a:gd name="T16" fmla="*/ 41 w 20000"/>
                <a:gd name="T17" fmla="*/ 18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9583" y="1965"/>
                  </a:moveTo>
                  <a:lnTo>
                    <a:pt x="19583" y="2081"/>
                  </a:lnTo>
                  <a:lnTo>
                    <a:pt x="19583" y="1965"/>
                  </a:lnTo>
                  <a:lnTo>
                    <a:pt x="19583" y="16763"/>
                  </a:lnTo>
                  <a:lnTo>
                    <a:pt x="9167" y="19884"/>
                  </a:lnTo>
                  <a:lnTo>
                    <a:pt x="0" y="17225"/>
                  </a:lnTo>
                  <a:lnTo>
                    <a:pt x="0" y="2428"/>
                  </a:lnTo>
                  <a:lnTo>
                    <a:pt x="7917" y="0"/>
                  </a:lnTo>
                  <a:lnTo>
                    <a:pt x="19583" y="1965"/>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sp>
          <p:nvSpPr>
            <p:cNvPr id="19550" name="任意多边形 8275"/>
            <p:cNvSpPr/>
            <p:nvPr/>
          </p:nvSpPr>
          <p:spPr bwMode="auto">
            <a:xfrm>
              <a:off x="9520" y="12276"/>
              <a:ext cx="144" cy="53"/>
            </a:xfrm>
            <a:custGeom>
              <a:avLst/>
              <a:gdLst>
                <a:gd name="T0" fmla="*/ 13 w 20000"/>
                <a:gd name="T1" fmla="*/ 0 h 20000"/>
                <a:gd name="T2" fmla="*/ 15 w 20000"/>
                <a:gd name="T3" fmla="*/ 0 h 20000"/>
                <a:gd name="T4" fmla="*/ 13 w 20000"/>
                <a:gd name="T5" fmla="*/ 0 h 20000"/>
                <a:gd name="T6" fmla="*/ 122 w 20000"/>
                <a:gd name="T7" fmla="*/ 0 h 20000"/>
                <a:gd name="T8" fmla="*/ 143 w 20000"/>
                <a:gd name="T9" fmla="*/ 27 h 20000"/>
                <a:gd name="T10" fmla="*/ 124 w 20000"/>
                <a:gd name="T11" fmla="*/ 52 h 20000"/>
                <a:gd name="T12" fmla="*/ 17 w 20000"/>
                <a:gd name="T13" fmla="*/ 52 h 20000"/>
                <a:gd name="T14" fmla="*/ 0 w 20000"/>
                <a:gd name="T15" fmla="*/ 31 h 20000"/>
                <a:gd name="T16" fmla="*/ 13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000"/>
                <a:gd name="T28" fmla="*/ 0 h 20000"/>
                <a:gd name="T29" fmla="*/ 20000 w 20000"/>
                <a:gd name="T30" fmla="*/ 20000 h 2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000" h="20000">
                  <a:moveTo>
                    <a:pt x="1829" y="0"/>
                  </a:moveTo>
                  <a:lnTo>
                    <a:pt x="2073" y="0"/>
                  </a:lnTo>
                  <a:lnTo>
                    <a:pt x="1829" y="0"/>
                  </a:lnTo>
                  <a:lnTo>
                    <a:pt x="16951" y="0"/>
                  </a:lnTo>
                  <a:lnTo>
                    <a:pt x="19878" y="10000"/>
                  </a:lnTo>
                  <a:lnTo>
                    <a:pt x="17195" y="19600"/>
                  </a:lnTo>
                  <a:lnTo>
                    <a:pt x="2317" y="19600"/>
                  </a:lnTo>
                  <a:lnTo>
                    <a:pt x="0" y="11600"/>
                  </a:lnTo>
                  <a:lnTo>
                    <a:pt x="1829" y="0"/>
                  </a:lnTo>
                  <a:close/>
                </a:path>
              </a:pathLst>
            </a:custGeom>
            <a:solidFill>
              <a:srgbClr val="000000"/>
            </a:solidFill>
            <a:ln w="9525" cap="flat" cmpd="sng">
              <a:solidFill>
                <a:srgbClr val="000000"/>
              </a:solidFill>
              <a:prstDash val="solid"/>
              <a:round/>
              <a:headEnd type="none" w="sm" len="sm"/>
              <a:tailEnd type="none" w="sm" len="sm"/>
            </a:ln>
          </p:spPr>
          <p:txBody>
            <a:bodyPr/>
            <a:lstStyle/>
            <a:p>
              <a:endParaRPr lang="zh-CN" altLang="en-US"/>
            </a:p>
          </p:txBody>
        </p:sp>
      </p:grpSp>
      <p:sp>
        <p:nvSpPr>
          <p:cNvPr id="19531" name="矩形 8276"/>
          <p:cNvSpPr>
            <a:spLocks noChangeArrowheads="1"/>
          </p:cNvSpPr>
          <p:nvPr/>
        </p:nvSpPr>
        <p:spPr bwMode="auto">
          <a:xfrm>
            <a:off x="323850" y="1557338"/>
            <a:ext cx="4313238" cy="549275"/>
          </a:xfrm>
          <a:prstGeom prst="rect">
            <a:avLst/>
          </a:prstGeom>
          <a:noFill/>
          <a:ln w="9525">
            <a:noFill/>
            <a:miter lim="800000"/>
          </a:ln>
        </p:spPr>
        <p:txBody>
          <a:bodyPr anchor="ctr">
            <a:spAutoFit/>
          </a:bodyPr>
          <a:lstStyle/>
          <a:p>
            <a:r>
              <a:rPr lang="zh-CN" altLang="en-US" sz="1000"/>
              <a:t>温度、时间设置完成后，短按 </a:t>
            </a:r>
            <a:r>
              <a:rPr lang="en-US" altLang="zh-CN" sz="1000"/>
              <a:t>START/STOP</a:t>
            </a:r>
            <a:r>
              <a:rPr lang="zh-CN" altLang="en-US" sz="1000"/>
              <a:t>键，仪器开始运行，温度</a:t>
            </a:r>
            <a:endParaRPr lang="zh-CN" altLang="en-US" sz="1000"/>
          </a:p>
          <a:p>
            <a:r>
              <a:rPr lang="zh-CN" altLang="en-US" sz="1000"/>
              <a:t>开始升高，同时并伴随“嘀”的声音。此时，温度显示窗显示的为即时温</a:t>
            </a:r>
            <a:endParaRPr lang="zh-CN" altLang="en-US" sz="1000"/>
          </a:p>
          <a:p>
            <a:r>
              <a:rPr lang="zh-CN" altLang="en-US" sz="1000"/>
              <a:t>度值，升温过程中，绿色指示灯熄灭，红色指示灯开始规律地的闪烁。</a:t>
            </a:r>
            <a:endParaRPr lang="zh-CN" altLang="en-US" sz="1000"/>
          </a:p>
        </p:txBody>
      </p:sp>
      <p:sp>
        <p:nvSpPr>
          <p:cNvPr id="19532" name="矩形 8277"/>
          <p:cNvSpPr>
            <a:spLocks noChangeArrowheads="1"/>
          </p:cNvSpPr>
          <p:nvPr/>
        </p:nvSpPr>
        <p:spPr bwMode="auto">
          <a:xfrm>
            <a:off x="395288" y="3141663"/>
            <a:ext cx="4148137" cy="396875"/>
          </a:xfrm>
          <a:prstGeom prst="rect">
            <a:avLst/>
          </a:prstGeom>
          <a:noFill/>
          <a:ln w="9525">
            <a:noFill/>
            <a:miter lim="800000"/>
          </a:ln>
        </p:spPr>
        <p:txBody>
          <a:bodyPr anchor="ctr">
            <a:spAutoFit/>
          </a:bodyPr>
          <a:lstStyle/>
          <a:p>
            <a:r>
              <a:rPr lang="zh-CN" altLang="en-US" sz="1000"/>
              <a:t>当温度恒定后，红色指示灯熄灭，绿色指示灯开始闪 </a:t>
            </a:r>
            <a:endParaRPr lang="zh-CN" altLang="en-US" sz="1000"/>
          </a:p>
          <a:p>
            <a:r>
              <a:rPr lang="zh-CN" altLang="en-US" sz="1000"/>
              <a:t>烁，同时恒温倒计时开始。</a:t>
            </a:r>
            <a:endParaRPr lang="zh-CN" altLang="en-US" sz="1000"/>
          </a:p>
        </p:txBody>
      </p:sp>
      <p:sp>
        <p:nvSpPr>
          <p:cNvPr id="19533" name="文本框 8361"/>
          <p:cNvSpPr txBox="1">
            <a:spLocks noChangeArrowheads="1"/>
          </p:cNvSpPr>
          <p:nvPr/>
        </p:nvSpPr>
        <p:spPr bwMode="auto">
          <a:xfrm>
            <a:off x="6672263" y="6634163"/>
            <a:ext cx="254000" cy="244475"/>
          </a:xfrm>
          <a:prstGeom prst="rect">
            <a:avLst/>
          </a:prstGeom>
          <a:noFill/>
          <a:ln w="9525">
            <a:noFill/>
            <a:miter lim="800000"/>
          </a:ln>
        </p:spPr>
        <p:txBody>
          <a:bodyPr wrap="none">
            <a:spAutoFit/>
          </a:bodyPr>
          <a:lstStyle/>
          <a:p>
            <a:r>
              <a:rPr lang="en-US" altLang="zh-CN" sz="1000"/>
              <a:t>2</a:t>
            </a:r>
            <a:endParaRPr lang="en-US" altLang="zh-CN" sz="1000"/>
          </a:p>
        </p:txBody>
      </p:sp>
      <p:sp>
        <p:nvSpPr>
          <p:cNvPr id="19534" name="文本框 8362"/>
          <p:cNvSpPr txBox="1">
            <a:spLocks noChangeArrowheads="1"/>
          </p:cNvSpPr>
          <p:nvPr/>
        </p:nvSpPr>
        <p:spPr bwMode="auto">
          <a:xfrm>
            <a:off x="1979613" y="6350000"/>
            <a:ext cx="254000" cy="244475"/>
          </a:xfrm>
          <a:prstGeom prst="rect">
            <a:avLst/>
          </a:prstGeom>
          <a:noFill/>
          <a:ln w="9525">
            <a:noFill/>
            <a:miter lim="800000"/>
          </a:ln>
        </p:spPr>
        <p:txBody>
          <a:bodyPr wrap="none">
            <a:spAutoFit/>
          </a:bodyPr>
          <a:lstStyle/>
          <a:p>
            <a:r>
              <a:rPr lang="en-US" altLang="zh-CN" sz="1000"/>
              <a:t>9</a:t>
            </a:r>
            <a:endParaRPr lang="en-US" altLang="zh-CN" sz="1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图片 9589" descr="E3K${YFYU7LLDA0@I$_0R_P"/>
          <p:cNvPicPr>
            <a:picLocks noChangeAspect="1"/>
          </p:cNvPicPr>
          <p:nvPr/>
        </p:nvPicPr>
        <p:blipFill>
          <a:blip r:embed="rId1"/>
          <a:srcRect/>
          <a:stretch>
            <a:fillRect/>
          </a:stretch>
        </p:blipFill>
        <p:spPr bwMode="auto">
          <a:xfrm>
            <a:off x="4962525" y="1000125"/>
            <a:ext cx="3657600" cy="952500"/>
          </a:xfrm>
          <a:prstGeom prst="rect">
            <a:avLst/>
          </a:prstGeom>
          <a:noFill/>
          <a:ln w="9525">
            <a:noFill/>
            <a:miter lim="800000"/>
            <a:headEnd/>
            <a:tailEnd/>
          </a:ln>
        </p:spPr>
      </p:pic>
      <p:pic>
        <p:nvPicPr>
          <p:cNvPr id="20482" name="图片 9588"/>
          <p:cNvPicPr>
            <a:picLocks noChangeAspect="1"/>
          </p:cNvPicPr>
          <p:nvPr/>
        </p:nvPicPr>
        <p:blipFill>
          <a:blip r:embed="rId2"/>
          <a:srcRect/>
          <a:stretch>
            <a:fillRect/>
          </a:stretch>
        </p:blipFill>
        <p:spPr bwMode="auto">
          <a:xfrm>
            <a:off x="4967288" y="2319338"/>
            <a:ext cx="3590925" cy="1000125"/>
          </a:xfrm>
          <a:prstGeom prst="rect">
            <a:avLst/>
          </a:prstGeom>
          <a:noFill/>
          <a:ln w="9525">
            <a:noFill/>
            <a:miter lim="800000"/>
            <a:headEnd/>
            <a:tailEnd/>
          </a:ln>
        </p:spPr>
      </p:pic>
      <p:pic>
        <p:nvPicPr>
          <p:cNvPr id="20483" name="图片 9587" descr="{VR%GY[_[YM{M]UZID6FXCD"/>
          <p:cNvPicPr>
            <a:picLocks noChangeAspect="1"/>
          </p:cNvPicPr>
          <p:nvPr/>
        </p:nvPicPr>
        <p:blipFill>
          <a:blip r:embed="rId3"/>
          <a:srcRect/>
          <a:stretch>
            <a:fillRect/>
          </a:stretch>
        </p:blipFill>
        <p:spPr bwMode="auto">
          <a:xfrm>
            <a:off x="4986338" y="3733800"/>
            <a:ext cx="3686175" cy="1028700"/>
          </a:xfrm>
          <a:prstGeom prst="rect">
            <a:avLst/>
          </a:prstGeom>
          <a:noFill/>
          <a:ln w="9525">
            <a:noFill/>
            <a:miter lim="800000"/>
            <a:headEnd/>
            <a:tailEnd/>
          </a:ln>
        </p:spPr>
      </p:pic>
      <p:sp>
        <p:nvSpPr>
          <p:cNvPr id="20484" name="文本框 9439"/>
          <p:cNvSpPr txBox="1">
            <a:spLocks noChangeArrowheads="1"/>
          </p:cNvSpPr>
          <p:nvPr/>
        </p:nvSpPr>
        <p:spPr bwMode="auto">
          <a:xfrm>
            <a:off x="1979613" y="6451600"/>
            <a:ext cx="254000" cy="244475"/>
          </a:xfrm>
          <a:prstGeom prst="rect">
            <a:avLst/>
          </a:prstGeom>
          <a:noFill/>
          <a:ln w="9525">
            <a:noFill/>
            <a:miter lim="800000"/>
          </a:ln>
        </p:spPr>
        <p:txBody>
          <a:bodyPr wrap="none">
            <a:spAutoFit/>
          </a:bodyPr>
          <a:lstStyle/>
          <a:p>
            <a:r>
              <a:rPr lang="en-US" altLang="zh-CN" sz="1000"/>
              <a:t>3</a:t>
            </a:r>
            <a:endParaRPr lang="en-US" altLang="zh-CN" sz="1000"/>
          </a:p>
        </p:txBody>
      </p:sp>
      <p:sp>
        <p:nvSpPr>
          <p:cNvPr id="20485" name="文本框 9440"/>
          <p:cNvSpPr txBox="1">
            <a:spLocks noChangeArrowheads="1"/>
          </p:cNvSpPr>
          <p:nvPr/>
        </p:nvSpPr>
        <p:spPr bwMode="auto">
          <a:xfrm>
            <a:off x="6729413" y="6438900"/>
            <a:ext cx="254000" cy="244475"/>
          </a:xfrm>
          <a:prstGeom prst="rect">
            <a:avLst/>
          </a:prstGeom>
          <a:noFill/>
          <a:ln w="9525">
            <a:noFill/>
            <a:miter lim="800000"/>
          </a:ln>
        </p:spPr>
        <p:txBody>
          <a:bodyPr wrap="none">
            <a:spAutoFit/>
          </a:bodyPr>
          <a:lstStyle/>
          <a:p>
            <a:r>
              <a:rPr lang="en-US" altLang="zh-CN" sz="1000"/>
              <a:t>8</a:t>
            </a:r>
            <a:endParaRPr lang="en-US" altLang="zh-CN" sz="1000"/>
          </a:p>
        </p:txBody>
      </p:sp>
      <p:sp>
        <p:nvSpPr>
          <p:cNvPr id="20486" name="矩形 9441"/>
          <p:cNvSpPr>
            <a:spLocks noChangeArrowheads="1"/>
          </p:cNvSpPr>
          <p:nvPr/>
        </p:nvSpPr>
        <p:spPr bwMode="auto">
          <a:xfrm>
            <a:off x="153988" y="25400"/>
            <a:ext cx="1187450" cy="366713"/>
          </a:xfrm>
          <a:prstGeom prst="rect">
            <a:avLst/>
          </a:prstGeom>
          <a:noFill/>
          <a:ln w="9525">
            <a:noFill/>
            <a:miter lim="800000"/>
          </a:ln>
        </p:spPr>
        <p:txBody>
          <a:bodyPr anchor="ctr">
            <a:spAutoFit/>
          </a:bodyPr>
          <a:lstStyle/>
          <a:p>
            <a:r>
              <a:rPr lang="en-US" altLang="zh-CN" sz="1200" b="1"/>
              <a:t>3.</a:t>
            </a:r>
            <a:r>
              <a:rPr lang="en-US" altLang="zh-CN" sz="1000" b="1"/>
              <a:t> </a:t>
            </a:r>
            <a:r>
              <a:rPr lang="zh-CN" altLang="en-US" sz="1200" b="1"/>
              <a:t>可选模块</a:t>
            </a:r>
            <a:r>
              <a:rPr lang="zh-CN" altLang="en-US"/>
              <a:t> </a:t>
            </a:r>
            <a:endParaRPr lang="zh-CN" altLang="en-US"/>
          </a:p>
        </p:txBody>
      </p:sp>
      <p:graphicFrame>
        <p:nvGraphicFramePr>
          <p:cNvPr id="9627" name="表格 9626"/>
          <p:cNvGraphicFramePr>
            <a:graphicFrameLocks noGrp="1"/>
          </p:cNvGraphicFramePr>
          <p:nvPr/>
        </p:nvGraphicFramePr>
        <p:xfrm>
          <a:off x="263525" y="409575"/>
          <a:ext cx="3876675" cy="5827717"/>
        </p:xfrm>
        <a:graphic>
          <a:graphicData uri="http://schemas.openxmlformats.org/drawingml/2006/table">
            <a:tbl>
              <a:tblPr/>
              <a:tblGrid>
                <a:gridCol w="779463"/>
                <a:gridCol w="792162"/>
                <a:gridCol w="1081088"/>
                <a:gridCol w="1223962"/>
              </a:tblGrid>
              <a:tr h="59372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模块型号</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试管直径</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试管数</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试管数</a:t>
                      </a:r>
                      <a:endParaRPr kumimoji="0" lang="zh-CN" altLang="en-US" sz="10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MK01</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10mm</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12</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24</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49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MK02</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12mm</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12</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24</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1813">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MK03</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13mm</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12</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24</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49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MK04</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15mm</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12</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24</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1813">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MK05</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16mm</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12</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24</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49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MK06</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19mm</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12</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24</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1813">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MK07</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20mm</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8</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16</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1813">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MK08</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26mm</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8</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16</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49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MK09</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1.5mL</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12</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24</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MK10</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2.0mL</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12</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a:ln>
                            <a:noFill/>
                          </a:ln>
                          <a:solidFill>
                            <a:schemeClr val="tx1"/>
                          </a:solidFill>
                          <a:effectLst/>
                          <a:latin typeface="Arial" panose="020B0604020202020204" pitchFamily="34" charset="0"/>
                          <a:ea typeface="黑体" panose="02010609060101010101" pitchFamily="49" charset="-122"/>
                        </a:rPr>
                        <a:t>24</a:t>
                      </a:r>
                      <a:endParaRPr kumimoji="0" lang="zh-CN" altLang="en-US" sz="1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549" name="矩形 9540"/>
          <p:cNvSpPr>
            <a:spLocks noChangeArrowheads="1"/>
          </p:cNvSpPr>
          <p:nvPr/>
        </p:nvSpPr>
        <p:spPr bwMode="auto">
          <a:xfrm>
            <a:off x="5038725" y="1922463"/>
            <a:ext cx="3743325" cy="244475"/>
          </a:xfrm>
          <a:prstGeom prst="rect">
            <a:avLst/>
          </a:prstGeom>
          <a:noFill/>
          <a:ln w="9525">
            <a:noFill/>
            <a:miter lim="800000"/>
          </a:ln>
        </p:spPr>
        <p:txBody>
          <a:bodyPr anchor="ctr">
            <a:spAutoFit/>
          </a:bodyPr>
          <a:lstStyle/>
          <a:p>
            <a:r>
              <a:rPr lang="en-US" altLang="zh-CN" sz="1000">
                <a:latin typeface="Times New Roman" panose="02020603050405020304" pitchFamily="18" charset="0"/>
                <a:cs typeface="Times New Roman" panose="02020603050405020304" pitchFamily="18" charset="0"/>
              </a:rPr>
              <a:t>   </a:t>
            </a:r>
            <a:r>
              <a:rPr lang="zh-CN" altLang="en-US" sz="1000">
                <a:latin typeface="Times New Roman" panose="02020603050405020304" pitchFamily="18" charset="0"/>
                <a:cs typeface="Times New Roman" panose="02020603050405020304" pitchFamily="18" charset="0"/>
              </a:rPr>
              <a:t>打开电源开关，仪器进入初始化， 并伴随“嘀”的声音。</a:t>
            </a:r>
            <a:endParaRPr lang="zh-CN" altLang="en-US"/>
          </a:p>
        </p:txBody>
      </p:sp>
      <p:sp>
        <p:nvSpPr>
          <p:cNvPr id="20550" name="矩形 9541"/>
          <p:cNvSpPr>
            <a:spLocks noChangeArrowheads="1"/>
          </p:cNvSpPr>
          <p:nvPr/>
        </p:nvSpPr>
        <p:spPr bwMode="auto">
          <a:xfrm>
            <a:off x="6478588" y="333375"/>
            <a:ext cx="1422400" cy="274638"/>
          </a:xfrm>
          <a:prstGeom prst="rect">
            <a:avLst/>
          </a:prstGeom>
          <a:noFill/>
          <a:ln w="9525">
            <a:noFill/>
            <a:miter lim="800000"/>
          </a:ln>
        </p:spPr>
        <p:txBody>
          <a:bodyPr wrap="none" anchor="ctr">
            <a:spAutoFit/>
          </a:bodyPr>
          <a:lstStyle/>
          <a:p>
            <a:pPr algn="ctr"/>
            <a:r>
              <a:rPr lang="zh-CN" altLang="en-US" sz="1200" b="1"/>
              <a:t>第 四 章  操作指南</a:t>
            </a:r>
            <a:endParaRPr lang="zh-CN" altLang="en-US" sz="1200" b="1"/>
          </a:p>
        </p:txBody>
      </p:sp>
      <p:sp>
        <p:nvSpPr>
          <p:cNvPr id="20551" name="矩形 9542"/>
          <p:cNvSpPr>
            <a:spLocks noChangeArrowheads="1"/>
          </p:cNvSpPr>
          <p:nvPr/>
        </p:nvSpPr>
        <p:spPr bwMode="auto">
          <a:xfrm>
            <a:off x="5254625" y="668338"/>
            <a:ext cx="1377950" cy="274637"/>
          </a:xfrm>
          <a:prstGeom prst="rect">
            <a:avLst/>
          </a:prstGeom>
          <a:noFill/>
          <a:ln w="9525">
            <a:noFill/>
            <a:miter lim="800000"/>
          </a:ln>
        </p:spPr>
        <p:txBody>
          <a:bodyPr wrap="none" anchor="ctr">
            <a:spAutoFit/>
          </a:bodyPr>
          <a:lstStyle/>
          <a:p>
            <a:pPr algn="just" defTabSz="0">
              <a:buFontTx/>
              <a:buAutoNum type="arabicPeriod"/>
              <a:tabLst>
                <a:tab pos="277495" algn="l"/>
              </a:tabLst>
            </a:pPr>
            <a:r>
              <a:rPr lang="zh-CN" altLang="en-US" sz="1200" b="1"/>
              <a:t>温度、时间设置</a:t>
            </a:r>
            <a:endParaRPr lang="zh-CN" altLang="en-US" sz="1200" b="1"/>
          </a:p>
        </p:txBody>
      </p:sp>
      <p:sp>
        <p:nvSpPr>
          <p:cNvPr id="20552" name="矩形 9543"/>
          <p:cNvSpPr>
            <a:spLocks noChangeArrowheads="1"/>
          </p:cNvSpPr>
          <p:nvPr/>
        </p:nvSpPr>
        <p:spPr bwMode="auto">
          <a:xfrm>
            <a:off x="5110163" y="765175"/>
            <a:ext cx="374650" cy="366713"/>
          </a:xfrm>
          <a:prstGeom prst="rect">
            <a:avLst/>
          </a:prstGeom>
          <a:noFill/>
          <a:ln w="9525">
            <a:noFill/>
            <a:miter lim="800000"/>
          </a:ln>
        </p:spPr>
        <p:txBody>
          <a:bodyPr wrap="none" anchor="ctr">
            <a:spAutoFit/>
          </a:bodyPr>
          <a:lstStyle/>
          <a:p>
            <a:r>
              <a:rPr lang="en-US" altLang="zh-CN" sz="1200" b="1">
                <a:latin typeface="Times New Roman" panose="02020603050405020304" pitchFamily="18" charset="0"/>
                <a:cs typeface="Times New Roman" panose="02020603050405020304" pitchFamily="18" charset="0"/>
              </a:rPr>
              <a:t>a)</a:t>
            </a:r>
            <a:r>
              <a:rPr lang="en-US" altLang="zh-CN"/>
              <a:t> </a:t>
            </a:r>
            <a:endParaRPr lang="en-US" altLang="zh-CN"/>
          </a:p>
        </p:txBody>
      </p:sp>
      <p:sp>
        <p:nvSpPr>
          <p:cNvPr id="20553" name="矩形 9546"/>
          <p:cNvSpPr>
            <a:spLocks noChangeArrowheads="1"/>
          </p:cNvSpPr>
          <p:nvPr/>
        </p:nvSpPr>
        <p:spPr bwMode="auto">
          <a:xfrm>
            <a:off x="5183188" y="2133600"/>
            <a:ext cx="382587" cy="366713"/>
          </a:xfrm>
          <a:prstGeom prst="rect">
            <a:avLst/>
          </a:prstGeom>
          <a:noFill/>
          <a:ln w="9525">
            <a:noFill/>
            <a:miter lim="800000"/>
          </a:ln>
        </p:spPr>
        <p:txBody>
          <a:bodyPr wrap="none" anchor="ctr">
            <a:spAutoFit/>
          </a:bodyPr>
          <a:lstStyle/>
          <a:p>
            <a:r>
              <a:rPr lang="en-US" altLang="zh-CN" sz="1200" b="1">
                <a:latin typeface="Times New Roman" panose="02020603050405020304" pitchFamily="18" charset="0"/>
                <a:cs typeface="Times New Roman" panose="02020603050405020304" pitchFamily="18" charset="0"/>
              </a:rPr>
              <a:t>b)</a:t>
            </a:r>
            <a:r>
              <a:rPr lang="en-US" altLang="zh-CN"/>
              <a:t> </a:t>
            </a:r>
            <a:endParaRPr lang="en-US" altLang="zh-CN"/>
          </a:p>
        </p:txBody>
      </p:sp>
      <p:sp>
        <p:nvSpPr>
          <p:cNvPr id="20554" name="矩形 9547"/>
          <p:cNvSpPr>
            <a:spLocks noChangeArrowheads="1"/>
          </p:cNvSpPr>
          <p:nvPr/>
        </p:nvSpPr>
        <p:spPr bwMode="auto">
          <a:xfrm>
            <a:off x="5183188" y="3214688"/>
            <a:ext cx="3525837" cy="396875"/>
          </a:xfrm>
          <a:prstGeom prst="rect">
            <a:avLst/>
          </a:prstGeom>
          <a:noFill/>
          <a:ln w="9525">
            <a:noFill/>
            <a:miter lim="800000"/>
          </a:ln>
        </p:spPr>
        <p:txBody>
          <a:bodyPr anchor="ctr">
            <a:spAutoFit/>
          </a:bodyPr>
          <a:lstStyle/>
          <a:p>
            <a:pPr indent="133350"/>
            <a:r>
              <a:rPr lang="zh-CN" altLang="en-US" sz="1000"/>
              <a:t>约</a:t>
            </a:r>
            <a:r>
              <a:rPr lang="en-US" altLang="zh-CN" sz="1000"/>
              <a:t>2</a:t>
            </a:r>
            <a:r>
              <a:rPr lang="zh-CN" altLang="en-US" sz="1000"/>
              <a:t>秒钟后，温度显示窗的数值</a:t>
            </a:r>
            <a:r>
              <a:rPr lang="en-US" altLang="zh-CN" sz="1000"/>
              <a:t>28.8</a:t>
            </a:r>
            <a:r>
              <a:rPr lang="zh-CN" altLang="en-US" sz="1000"/>
              <a:t>即为模块的即时温度，时间显示窗口的数值</a:t>
            </a:r>
            <a:r>
              <a:rPr lang="en-US" altLang="zh-CN" sz="1000"/>
              <a:t>00:50</a:t>
            </a:r>
            <a:r>
              <a:rPr lang="zh-CN" altLang="en-US" sz="1000"/>
              <a:t>即为上次设置的运行时间。</a:t>
            </a:r>
            <a:endParaRPr lang="zh-CN" altLang="en-US" sz="1000"/>
          </a:p>
        </p:txBody>
      </p:sp>
      <p:sp>
        <p:nvSpPr>
          <p:cNvPr id="20555" name="矩形 9548"/>
          <p:cNvSpPr>
            <a:spLocks noChangeArrowheads="1"/>
          </p:cNvSpPr>
          <p:nvPr/>
        </p:nvSpPr>
        <p:spPr bwMode="auto">
          <a:xfrm>
            <a:off x="5183188" y="3430588"/>
            <a:ext cx="493712" cy="366712"/>
          </a:xfrm>
          <a:prstGeom prst="rect">
            <a:avLst/>
          </a:prstGeom>
          <a:noFill/>
          <a:ln w="9525">
            <a:noFill/>
            <a:miter lim="800000"/>
          </a:ln>
        </p:spPr>
        <p:txBody>
          <a:bodyPr wrap="none" anchor="ctr">
            <a:spAutoFit/>
          </a:bodyPr>
          <a:lstStyle/>
          <a:p>
            <a:r>
              <a:rPr lang="en-US" altLang="zh-CN"/>
              <a:t>  </a:t>
            </a:r>
            <a:r>
              <a:rPr lang="en-US" altLang="zh-CN" sz="1200" b="1">
                <a:latin typeface="Times New Roman" panose="02020603050405020304" pitchFamily="18" charset="0"/>
                <a:cs typeface="Times New Roman" panose="02020603050405020304" pitchFamily="18" charset="0"/>
              </a:rPr>
              <a:t>c)</a:t>
            </a:r>
            <a:r>
              <a:rPr lang="en-US" altLang="zh-CN"/>
              <a:t> </a:t>
            </a:r>
            <a:endParaRPr lang="en-US" altLang="zh-CN"/>
          </a:p>
        </p:txBody>
      </p:sp>
      <p:sp>
        <p:nvSpPr>
          <p:cNvPr id="20556" name="矩形 9550"/>
          <p:cNvSpPr>
            <a:spLocks noChangeArrowheads="1"/>
          </p:cNvSpPr>
          <p:nvPr/>
        </p:nvSpPr>
        <p:spPr bwMode="auto">
          <a:xfrm>
            <a:off x="5038725" y="4725988"/>
            <a:ext cx="4105275" cy="1463675"/>
          </a:xfrm>
          <a:prstGeom prst="rect">
            <a:avLst/>
          </a:prstGeom>
          <a:noFill/>
          <a:ln w="9525">
            <a:noFill/>
            <a:miter lim="800000"/>
          </a:ln>
        </p:spPr>
        <p:txBody>
          <a:bodyPr anchor="ctr">
            <a:spAutoFit/>
          </a:bodyPr>
          <a:lstStyle/>
          <a:p>
            <a:r>
              <a:rPr lang="zh-CN" altLang="en-US" sz="1000"/>
              <a:t>短按</a:t>
            </a:r>
            <a:r>
              <a:rPr lang="en-US" altLang="zh-CN" sz="1000"/>
              <a:t>Start/Stop</a:t>
            </a:r>
            <a:r>
              <a:rPr lang="zh-CN" altLang="en-US" sz="1000"/>
              <a:t>键，设备进入配置模式，此时温度显示窗显示的为上次运行的温度设置值，同时小数位闪烁</a:t>
            </a:r>
            <a:r>
              <a:rPr lang="en-US" altLang="zh-CN" sz="1000"/>
              <a:t>,</a:t>
            </a:r>
            <a:r>
              <a:rPr lang="zh-CN" altLang="en-US" sz="1000"/>
              <a:t>时间窗口上显示上次设置的运行时间，红色和绿色指示灯开始有规律闪烁。</a:t>
            </a:r>
            <a:endParaRPr lang="zh-CN" altLang="en-US" sz="1000"/>
          </a:p>
          <a:p>
            <a:r>
              <a:rPr lang="zh-CN" altLang="en-US" sz="1000"/>
              <a:t>如要改变运行温度值，操作如下：</a:t>
            </a:r>
            <a:endParaRPr lang="zh-CN" altLang="en-US" sz="1000"/>
          </a:p>
          <a:p>
            <a:r>
              <a:rPr lang="zh-CN" altLang="en-US" sz="1000"/>
              <a:t>       短按</a:t>
            </a:r>
            <a:r>
              <a:rPr lang="en-US" altLang="zh-CN" sz="1000"/>
              <a:t>Temp </a:t>
            </a:r>
            <a:r>
              <a:rPr lang="zh-CN" altLang="en-US" sz="1000"/>
              <a:t>的</a:t>
            </a:r>
            <a:r>
              <a:rPr lang="en-US" altLang="zh-CN" sz="1000">
                <a:sym typeface="Wingdings 3" panose="05040102010807070707" pitchFamily="18" charset="2"/>
              </a:rPr>
              <a:t></a:t>
            </a:r>
            <a:r>
              <a:rPr lang="zh-CN" altLang="en-US" sz="1000"/>
              <a:t>或</a:t>
            </a:r>
            <a:r>
              <a:rPr lang="en-US" altLang="zh-CN" sz="1000">
                <a:sym typeface="Wingdings 3" panose="05040102010807070707" pitchFamily="18" charset="2"/>
              </a:rPr>
              <a:t></a:t>
            </a:r>
            <a:r>
              <a:rPr lang="zh-CN" altLang="en-US" sz="1000"/>
              <a:t>可以改变闪烁的温度数值大小。</a:t>
            </a:r>
            <a:endParaRPr lang="zh-CN" altLang="en-US" sz="1000">
              <a:sym typeface="Wingdings 3" panose="05040102010807070707" pitchFamily="18" charset="2"/>
            </a:endParaRPr>
          </a:p>
          <a:p>
            <a:r>
              <a:rPr lang="zh-CN" altLang="en-US" sz="1000">
                <a:sym typeface="Wingdings 3" panose="05040102010807070707" pitchFamily="18" charset="2"/>
              </a:rPr>
              <a:t>       长按</a:t>
            </a:r>
            <a:r>
              <a:rPr lang="en-US" altLang="zh-CN" sz="1000">
                <a:sym typeface="Wingdings 3" panose="05040102010807070707" pitchFamily="18" charset="2"/>
              </a:rPr>
              <a:t>Temp </a:t>
            </a:r>
            <a:r>
              <a:rPr lang="zh-CN" altLang="en-US" sz="1000">
                <a:sym typeface="Wingdings 3" panose="05040102010807070707" pitchFamily="18" charset="2"/>
              </a:rPr>
              <a:t>的</a:t>
            </a:r>
            <a:r>
              <a:rPr lang="en-US" altLang="zh-CN" sz="1000">
                <a:sym typeface="Wingdings 3" panose="05040102010807070707" pitchFamily="18" charset="2"/>
              </a:rPr>
              <a:t></a:t>
            </a:r>
            <a:r>
              <a:rPr lang="zh-CN" altLang="en-US" sz="1000"/>
              <a:t>或</a:t>
            </a:r>
            <a:r>
              <a:rPr lang="en-US" altLang="zh-CN" sz="1000">
                <a:sym typeface="Wingdings 3" panose="05040102010807070707" pitchFamily="18" charset="2"/>
              </a:rPr>
              <a:t></a:t>
            </a:r>
            <a:r>
              <a:rPr lang="en-US" altLang="zh-CN" sz="1000"/>
              <a:t>1</a:t>
            </a:r>
            <a:r>
              <a:rPr lang="zh-CN" altLang="en-US" sz="1000">
                <a:sym typeface="Wingdings 3" panose="05040102010807070707" pitchFamily="18" charset="2"/>
              </a:rPr>
              <a:t>秒钟以上，可以改变闪烁位置。</a:t>
            </a:r>
            <a:endParaRPr lang="zh-CN" altLang="en-US" sz="1000">
              <a:sym typeface="Wingdings 3" panose="05040102010807070707" pitchFamily="18" charset="2"/>
            </a:endParaRPr>
          </a:p>
          <a:p>
            <a:r>
              <a:rPr lang="zh-CN" altLang="en-US" sz="1000">
                <a:sym typeface="Wingdings 3" panose="05040102010807070707" pitchFamily="18" charset="2"/>
              </a:rPr>
              <a:t>如要改变运行时间值，操作如下：</a:t>
            </a:r>
            <a:endParaRPr lang="zh-CN" altLang="en-US" sz="1000">
              <a:sym typeface="Wingdings 3" panose="05040102010807070707" pitchFamily="18" charset="2"/>
            </a:endParaRPr>
          </a:p>
          <a:p>
            <a:r>
              <a:rPr lang="zh-CN" altLang="en-US" sz="1000">
                <a:sym typeface="Wingdings 3" panose="05040102010807070707" pitchFamily="18" charset="2"/>
              </a:rPr>
              <a:t>       短按</a:t>
            </a:r>
            <a:r>
              <a:rPr lang="en-US" altLang="zh-CN" sz="1000">
                <a:sym typeface="Wingdings 3" panose="05040102010807070707" pitchFamily="18" charset="2"/>
              </a:rPr>
              <a:t>Time </a:t>
            </a:r>
            <a:r>
              <a:rPr lang="zh-CN" altLang="en-US" sz="1000">
                <a:sym typeface="Wingdings 3" panose="05040102010807070707" pitchFamily="18" charset="2"/>
              </a:rPr>
              <a:t>的</a:t>
            </a:r>
            <a:r>
              <a:rPr lang="en-US" altLang="zh-CN" sz="1000">
                <a:sym typeface="Wingdings 3" panose="05040102010807070707" pitchFamily="18" charset="2"/>
              </a:rPr>
              <a:t></a:t>
            </a:r>
            <a:r>
              <a:rPr lang="zh-CN" altLang="en-US" sz="1000"/>
              <a:t>或</a:t>
            </a:r>
            <a:r>
              <a:rPr lang="en-US" altLang="zh-CN" sz="1000">
                <a:sym typeface="Wingdings 3" panose="05040102010807070707" pitchFamily="18" charset="2"/>
              </a:rPr>
              <a:t></a:t>
            </a:r>
            <a:r>
              <a:rPr lang="zh-CN" altLang="en-US" sz="1000"/>
              <a:t>可以改变闪烁的时间数值大小。</a:t>
            </a:r>
            <a:endParaRPr lang="zh-CN" altLang="en-US" sz="1000">
              <a:sym typeface="Wingdings 3" panose="05040102010807070707" pitchFamily="18" charset="2"/>
            </a:endParaRPr>
          </a:p>
          <a:p>
            <a:r>
              <a:rPr lang="zh-CN" altLang="en-US" sz="1000">
                <a:sym typeface="Wingdings 3" panose="05040102010807070707" pitchFamily="18" charset="2"/>
              </a:rPr>
              <a:t>       长按</a:t>
            </a:r>
            <a:r>
              <a:rPr lang="en-US" altLang="zh-CN" sz="1000">
                <a:sym typeface="Wingdings 3" panose="05040102010807070707" pitchFamily="18" charset="2"/>
              </a:rPr>
              <a:t>Time </a:t>
            </a:r>
            <a:r>
              <a:rPr lang="zh-CN" altLang="en-US" sz="1000">
                <a:sym typeface="Wingdings 3" panose="05040102010807070707" pitchFamily="18" charset="2"/>
              </a:rPr>
              <a:t>的</a:t>
            </a:r>
            <a:r>
              <a:rPr lang="en-US" altLang="zh-CN" sz="1000">
                <a:sym typeface="Wingdings 3" panose="05040102010807070707" pitchFamily="18" charset="2"/>
              </a:rPr>
              <a:t></a:t>
            </a:r>
            <a:r>
              <a:rPr lang="zh-CN" altLang="en-US" sz="1000"/>
              <a:t>或</a:t>
            </a:r>
            <a:r>
              <a:rPr lang="en-US" altLang="zh-CN" sz="1000">
                <a:sym typeface="Wingdings 3" panose="05040102010807070707" pitchFamily="18" charset="2"/>
              </a:rPr>
              <a:t></a:t>
            </a:r>
            <a:r>
              <a:rPr lang="en-US" altLang="zh-CN" sz="1000"/>
              <a:t> 1</a:t>
            </a:r>
            <a:r>
              <a:rPr lang="zh-CN" altLang="en-US" sz="1000">
                <a:sym typeface="Wingdings 3" panose="05040102010807070707" pitchFamily="18" charset="2"/>
              </a:rPr>
              <a:t>秒钟以上，可以改变闪烁位置。</a:t>
            </a:r>
            <a:endParaRPr lang="zh-CN" altLang="en-US" sz="1000">
              <a:sym typeface="Wingdings 3" panose="05040102010807070707" pitchFamily="18" charset="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图片 10326" descr="1"/>
          <p:cNvPicPr>
            <a:picLocks noChangeAspect="1"/>
          </p:cNvPicPr>
          <p:nvPr/>
        </p:nvPicPr>
        <p:blipFill>
          <a:blip r:embed="rId1"/>
          <a:srcRect/>
          <a:stretch>
            <a:fillRect/>
          </a:stretch>
        </p:blipFill>
        <p:spPr bwMode="auto">
          <a:xfrm>
            <a:off x="1403350" y="1412875"/>
            <a:ext cx="10429875" cy="4389438"/>
          </a:xfrm>
          <a:prstGeom prst="rect">
            <a:avLst/>
          </a:prstGeom>
          <a:noFill/>
          <a:ln w="9525">
            <a:noFill/>
            <a:miter lim="800000"/>
            <a:headEnd/>
            <a:tailEnd/>
          </a:ln>
        </p:spPr>
      </p:pic>
      <p:sp>
        <p:nvSpPr>
          <p:cNvPr id="21506" name="文本框 10271"/>
          <p:cNvSpPr txBox="1">
            <a:spLocks noChangeArrowheads="1"/>
          </p:cNvSpPr>
          <p:nvPr/>
        </p:nvSpPr>
        <p:spPr bwMode="auto">
          <a:xfrm>
            <a:off x="6754813" y="6477000"/>
            <a:ext cx="254000" cy="244475"/>
          </a:xfrm>
          <a:prstGeom prst="rect">
            <a:avLst/>
          </a:prstGeom>
          <a:noFill/>
          <a:ln w="9525">
            <a:noFill/>
            <a:miter lim="800000"/>
          </a:ln>
        </p:spPr>
        <p:txBody>
          <a:bodyPr wrap="none">
            <a:spAutoFit/>
          </a:bodyPr>
          <a:lstStyle/>
          <a:p>
            <a:r>
              <a:rPr lang="en-US" altLang="zh-CN" sz="1000"/>
              <a:t>4</a:t>
            </a:r>
            <a:endParaRPr lang="en-US" altLang="zh-CN" sz="1000"/>
          </a:p>
        </p:txBody>
      </p:sp>
      <p:sp>
        <p:nvSpPr>
          <p:cNvPr id="21507" name="矩形 10294"/>
          <p:cNvSpPr>
            <a:spLocks noChangeArrowheads="1"/>
          </p:cNvSpPr>
          <p:nvPr/>
        </p:nvSpPr>
        <p:spPr bwMode="auto">
          <a:xfrm>
            <a:off x="6372225" y="333375"/>
            <a:ext cx="1641475" cy="274638"/>
          </a:xfrm>
          <a:prstGeom prst="rect">
            <a:avLst/>
          </a:prstGeom>
          <a:noFill/>
          <a:ln w="9525">
            <a:noFill/>
            <a:miter lim="800000"/>
          </a:ln>
        </p:spPr>
        <p:txBody>
          <a:bodyPr wrap="none" anchor="ctr">
            <a:spAutoFit/>
          </a:bodyPr>
          <a:lstStyle/>
          <a:p>
            <a:pPr algn="just"/>
            <a:r>
              <a:rPr lang="zh-CN" altLang="en-US" sz="1200" b="1"/>
              <a:t>第三章  基本操作说明</a:t>
            </a:r>
            <a:endParaRPr lang="zh-CN" altLang="en-US" sz="1200" b="1"/>
          </a:p>
        </p:txBody>
      </p:sp>
      <p:sp>
        <p:nvSpPr>
          <p:cNvPr id="21508" name="矩形 10295"/>
          <p:cNvSpPr>
            <a:spLocks noChangeArrowheads="1"/>
          </p:cNvSpPr>
          <p:nvPr/>
        </p:nvSpPr>
        <p:spPr bwMode="auto">
          <a:xfrm>
            <a:off x="5003800" y="1341438"/>
            <a:ext cx="796925" cy="244475"/>
          </a:xfrm>
          <a:prstGeom prst="rect">
            <a:avLst/>
          </a:prstGeom>
          <a:noFill/>
          <a:ln w="9525">
            <a:noFill/>
            <a:miter lim="800000"/>
          </a:ln>
        </p:spPr>
        <p:txBody>
          <a:bodyPr wrap="none" anchor="ctr">
            <a:spAutoFit/>
          </a:bodyPr>
          <a:lstStyle/>
          <a:p>
            <a:pPr algn="just" defTabSz="0">
              <a:buFontTx/>
              <a:buAutoNum type="arabicPeriod"/>
              <a:tabLst>
                <a:tab pos="266700" algn="l"/>
              </a:tabLst>
            </a:pPr>
            <a:r>
              <a:rPr lang="zh-CN" altLang="en-US" sz="1000" b="1"/>
              <a:t>结构示意</a:t>
            </a:r>
            <a:endParaRPr lang="zh-CN" altLang="en-US" sz="1000" b="1"/>
          </a:p>
        </p:txBody>
      </p:sp>
      <p:sp>
        <p:nvSpPr>
          <p:cNvPr id="21509" name="直接连接符 10296"/>
          <p:cNvSpPr>
            <a:spLocks noChangeShapeType="1"/>
          </p:cNvSpPr>
          <p:nvPr/>
        </p:nvSpPr>
        <p:spPr bwMode="auto">
          <a:xfrm>
            <a:off x="6011863" y="2278063"/>
            <a:ext cx="2016125" cy="0"/>
          </a:xfrm>
          <a:prstGeom prst="line">
            <a:avLst/>
          </a:prstGeom>
          <a:noFill/>
          <a:ln w="9525">
            <a:solidFill>
              <a:schemeClr val="tx1"/>
            </a:solidFill>
            <a:round/>
          </a:ln>
        </p:spPr>
        <p:txBody>
          <a:bodyPr/>
          <a:lstStyle/>
          <a:p>
            <a:endParaRPr lang="zh-CN" altLang="en-US"/>
          </a:p>
        </p:txBody>
      </p:sp>
      <p:sp>
        <p:nvSpPr>
          <p:cNvPr id="21510" name="文本框 10297"/>
          <p:cNvSpPr txBox="1">
            <a:spLocks noChangeArrowheads="1"/>
          </p:cNvSpPr>
          <p:nvPr/>
        </p:nvSpPr>
        <p:spPr bwMode="auto">
          <a:xfrm>
            <a:off x="7523163" y="2012950"/>
            <a:ext cx="438150" cy="244475"/>
          </a:xfrm>
          <a:prstGeom prst="rect">
            <a:avLst/>
          </a:prstGeom>
          <a:noFill/>
          <a:ln w="9525">
            <a:noFill/>
            <a:miter lim="800000"/>
          </a:ln>
        </p:spPr>
        <p:txBody>
          <a:bodyPr wrap="none">
            <a:spAutoFit/>
          </a:bodyPr>
          <a:lstStyle/>
          <a:p>
            <a:r>
              <a:rPr lang="zh-CN" altLang="en-US" sz="1000"/>
              <a:t>立柱</a:t>
            </a:r>
            <a:endParaRPr lang="zh-CN" altLang="en-US" sz="1000"/>
          </a:p>
        </p:txBody>
      </p:sp>
      <p:sp>
        <p:nvSpPr>
          <p:cNvPr id="21511" name="直接连接符 10298"/>
          <p:cNvSpPr>
            <a:spLocks noChangeShapeType="1"/>
          </p:cNvSpPr>
          <p:nvPr/>
        </p:nvSpPr>
        <p:spPr bwMode="auto">
          <a:xfrm>
            <a:off x="6084888" y="2852738"/>
            <a:ext cx="1943100" cy="0"/>
          </a:xfrm>
          <a:prstGeom prst="line">
            <a:avLst/>
          </a:prstGeom>
          <a:noFill/>
          <a:ln w="9525">
            <a:solidFill>
              <a:schemeClr val="tx1"/>
            </a:solidFill>
            <a:round/>
          </a:ln>
        </p:spPr>
        <p:txBody>
          <a:bodyPr/>
          <a:lstStyle/>
          <a:p>
            <a:endParaRPr lang="zh-CN" altLang="en-US"/>
          </a:p>
        </p:txBody>
      </p:sp>
      <p:sp>
        <p:nvSpPr>
          <p:cNvPr id="21512" name="文本框 10299"/>
          <p:cNvSpPr txBox="1">
            <a:spLocks noChangeArrowheads="1"/>
          </p:cNvSpPr>
          <p:nvPr/>
        </p:nvSpPr>
        <p:spPr bwMode="auto">
          <a:xfrm>
            <a:off x="7451725" y="2589213"/>
            <a:ext cx="565150" cy="244475"/>
          </a:xfrm>
          <a:prstGeom prst="rect">
            <a:avLst/>
          </a:prstGeom>
          <a:noFill/>
          <a:ln w="9525">
            <a:noFill/>
            <a:miter lim="800000"/>
          </a:ln>
        </p:spPr>
        <p:txBody>
          <a:bodyPr wrap="none">
            <a:spAutoFit/>
          </a:bodyPr>
          <a:lstStyle/>
          <a:p>
            <a:r>
              <a:rPr lang="zh-CN" altLang="en-US" sz="1000"/>
              <a:t>移动座</a:t>
            </a:r>
            <a:endParaRPr lang="zh-CN" altLang="en-US" sz="1000"/>
          </a:p>
        </p:txBody>
      </p:sp>
      <p:sp>
        <p:nvSpPr>
          <p:cNvPr id="21513" name="直接连接符 10300"/>
          <p:cNvSpPr>
            <a:spLocks noChangeShapeType="1"/>
          </p:cNvSpPr>
          <p:nvPr/>
        </p:nvSpPr>
        <p:spPr bwMode="auto">
          <a:xfrm>
            <a:off x="6732588" y="3284538"/>
            <a:ext cx="1223962" cy="0"/>
          </a:xfrm>
          <a:prstGeom prst="line">
            <a:avLst/>
          </a:prstGeom>
          <a:noFill/>
          <a:ln w="9525">
            <a:solidFill>
              <a:schemeClr val="tx1"/>
            </a:solidFill>
            <a:round/>
          </a:ln>
        </p:spPr>
        <p:txBody>
          <a:bodyPr/>
          <a:lstStyle/>
          <a:p>
            <a:endParaRPr lang="zh-CN" altLang="en-US"/>
          </a:p>
        </p:txBody>
      </p:sp>
      <p:sp>
        <p:nvSpPr>
          <p:cNvPr id="21514" name="文本框 10301"/>
          <p:cNvSpPr txBox="1">
            <a:spLocks noChangeArrowheads="1"/>
          </p:cNvSpPr>
          <p:nvPr/>
        </p:nvSpPr>
        <p:spPr bwMode="auto">
          <a:xfrm>
            <a:off x="7451725" y="3068638"/>
            <a:ext cx="438150" cy="244475"/>
          </a:xfrm>
          <a:prstGeom prst="rect">
            <a:avLst/>
          </a:prstGeom>
          <a:noFill/>
          <a:ln w="9525">
            <a:noFill/>
            <a:miter lim="800000"/>
          </a:ln>
        </p:spPr>
        <p:txBody>
          <a:bodyPr wrap="none">
            <a:spAutoFit/>
          </a:bodyPr>
          <a:lstStyle/>
          <a:p>
            <a:r>
              <a:rPr lang="zh-CN" altLang="en-US" sz="1000"/>
              <a:t>气室</a:t>
            </a:r>
            <a:endParaRPr lang="zh-CN" altLang="en-US" sz="1000"/>
          </a:p>
        </p:txBody>
      </p:sp>
      <p:sp>
        <p:nvSpPr>
          <p:cNvPr id="21515" name="直接连接符 10302"/>
          <p:cNvSpPr>
            <a:spLocks noChangeShapeType="1"/>
          </p:cNvSpPr>
          <p:nvPr/>
        </p:nvSpPr>
        <p:spPr bwMode="auto">
          <a:xfrm>
            <a:off x="7092950" y="4292600"/>
            <a:ext cx="1152525" cy="0"/>
          </a:xfrm>
          <a:prstGeom prst="line">
            <a:avLst/>
          </a:prstGeom>
          <a:noFill/>
          <a:ln w="9525">
            <a:solidFill>
              <a:schemeClr val="tx1"/>
            </a:solidFill>
            <a:round/>
          </a:ln>
        </p:spPr>
        <p:txBody>
          <a:bodyPr/>
          <a:lstStyle/>
          <a:p>
            <a:endParaRPr lang="zh-CN" altLang="en-US"/>
          </a:p>
        </p:txBody>
      </p:sp>
      <p:sp>
        <p:nvSpPr>
          <p:cNvPr id="21516" name="文本框 10303"/>
          <p:cNvSpPr txBox="1">
            <a:spLocks noChangeArrowheads="1"/>
          </p:cNvSpPr>
          <p:nvPr/>
        </p:nvSpPr>
        <p:spPr bwMode="auto">
          <a:xfrm>
            <a:off x="7667625" y="4076700"/>
            <a:ext cx="438150" cy="244475"/>
          </a:xfrm>
          <a:prstGeom prst="rect">
            <a:avLst/>
          </a:prstGeom>
          <a:noFill/>
          <a:ln w="9525">
            <a:noFill/>
            <a:miter lim="800000"/>
          </a:ln>
        </p:spPr>
        <p:txBody>
          <a:bodyPr wrap="none">
            <a:spAutoFit/>
          </a:bodyPr>
          <a:lstStyle/>
          <a:p>
            <a:r>
              <a:rPr lang="zh-CN" altLang="en-US" sz="1000"/>
              <a:t>主机</a:t>
            </a:r>
            <a:endParaRPr lang="zh-CN" altLang="en-US" sz="1000"/>
          </a:p>
        </p:txBody>
      </p:sp>
      <p:sp>
        <p:nvSpPr>
          <p:cNvPr id="21517" name="直接连接符 10304"/>
          <p:cNvSpPr>
            <a:spLocks noChangeShapeType="1"/>
          </p:cNvSpPr>
          <p:nvPr/>
        </p:nvSpPr>
        <p:spPr bwMode="auto">
          <a:xfrm>
            <a:off x="6877050" y="4868863"/>
            <a:ext cx="1727200" cy="0"/>
          </a:xfrm>
          <a:prstGeom prst="line">
            <a:avLst/>
          </a:prstGeom>
          <a:noFill/>
          <a:ln w="9525">
            <a:solidFill>
              <a:schemeClr val="tx1"/>
            </a:solidFill>
            <a:round/>
          </a:ln>
        </p:spPr>
        <p:txBody>
          <a:bodyPr/>
          <a:lstStyle/>
          <a:p>
            <a:endParaRPr lang="zh-CN" altLang="en-US"/>
          </a:p>
        </p:txBody>
      </p:sp>
      <p:sp>
        <p:nvSpPr>
          <p:cNvPr id="21518" name="文本框 10305"/>
          <p:cNvSpPr txBox="1">
            <a:spLocks noChangeArrowheads="1"/>
          </p:cNvSpPr>
          <p:nvPr/>
        </p:nvSpPr>
        <p:spPr bwMode="auto">
          <a:xfrm>
            <a:off x="7812088" y="4581525"/>
            <a:ext cx="692150" cy="244475"/>
          </a:xfrm>
          <a:prstGeom prst="rect">
            <a:avLst/>
          </a:prstGeom>
          <a:noFill/>
          <a:ln w="9525">
            <a:noFill/>
            <a:miter lim="800000"/>
          </a:ln>
        </p:spPr>
        <p:txBody>
          <a:bodyPr>
            <a:spAutoFit/>
          </a:bodyPr>
          <a:lstStyle/>
          <a:p>
            <a:r>
              <a:rPr lang="zh-CN" altLang="en-US" sz="1000"/>
              <a:t>操作面板</a:t>
            </a:r>
            <a:endParaRPr lang="zh-CN" altLang="en-US" sz="1000"/>
          </a:p>
        </p:txBody>
      </p:sp>
      <p:sp>
        <p:nvSpPr>
          <p:cNvPr id="21519" name="矩形 10306"/>
          <p:cNvSpPr>
            <a:spLocks noChangeArrowheads="1"/>
          </p:cNvSpPr>
          <p:nvPr/>
        </p:nvSpPr>
        <p:spPr bwMode="auto">
          <a:xfrm>
            <a:off x="5003800" y="765175"/>
            <a:ext cx="4105275" cy="549275"/>
          </a:xfrm>
          <a:prstGeom prst="rect">
            <a:avLst/>
          </a:prstGeom>
          <a:noFill/>
          <a:ln w="9525">
            <a:noFill/>
            <a:miter lim="800000"/>
          </a:ln>
        </p:spPr>
        <p:txBody>
          <a:bodyPr anchor="ctr">
            <a:spAutoFit/>
          </a:bodyPr>
          <a:lstStyle/>
          <a:p>
            <a:r>
              <a:rPr lang="zh-CN" altLang="en-US" sz="1000"/>
              <a:t>本章主要介绍本仪器的结构，操作面板和各个按键的功能，以及 </a:t>
            </a:r>
            <a:endParaRPr lang="zh-CN" altLang="en-US" sz="1000"/>
          </a:p>
          <a:p>
            <a:r>
              <a:rPr lang="zh-CN" altLang="en-US" sz="1000"/>
              <a:t>在开机前的准备工作。首次使用本仪器时，在开机前应首先熟悉</a:t>
            </a:r>
            <a:endParaRPr lang="zh-CN" altLang="en-US" sz="1000"/>
          </a:p>
          <a:p>
            <a:r>
              <a:rPr lang="zh-CN" altLang="en-US" sz="1000"/>
              <a:t>本章内容。</a:t>
            </a:r>
            <a:endParaRPr lang="zh-CN" altLang="en-US" sz="1000"/>
          </a:p>
        </p:txBody>
      </p:sp>
      <p:sp>
        <p:nvSpPr>
          <p:cNvPr id="21520" name="直接连接符 10307"/>
          <p:cNvSpPr>
            <a:spLocks noChangeShapeType="1"/>
          </p:cNvSpPr>
          <p:nvPr/>
        </p:nvSpPr>
        <p:spPr bwMode="auto">
          <a:xfrm>
            <a:off x="6732588" y="3789363"/>
            <a:ext cx="1296987" cy="0"/>
          </a:xfrm>
          <a:prstGeom prst="line">
            <a:avLst/>
          </a:prstGeom>
          <a:noFill/>
          <a:ln w="9525">
            <a:solidFill>
              <a:schemeClr val="tx1"/>
            </a:solidFill>
            <a:round/>
          </a:ln>
        </p:spPr>
        <p:txBody>
          <a:bodyPr/>
          <a:lstStyle/>
          <a:p>
            <a:endParaRPr lang="zh-CN" altLang="en-US"/>
          </a:p>
        </p:txBody>
      </p:sp>
      <p:sp>
        <p:nvSpPr>
          <p:cNvPr id="21521" name="文本框 10308"/>
          <p:cNvSpPr txBox="1">
            <a:spLocks noChangeArrowheads="1"/>
          </p:cNvSpPr>
          <p:nvPr/>
        </p:nvSpPr>
        <p:spPr bwMode="auto">
          <a:xfrm>
            <a:off x="7524750" y="3500438"/>
            <a:ext cx="438150" cy="244475"/>
          </a:xfrm>
          <a:prstGeom prst="rect">
            <a:avLst/>
          </a:prstGeom>
          <a:noFill/>
          <a:ln w="9525">
            <a:noFill/>
            <a:miter lim="800000"/>
          </a:ln>
        </p:spPr>
        <p:txBody>
          <a:bodyPr wrap="none">
            <a:spAutoFit/>
          </a:bodyPr>
          <a:lstStyle/>
          <a:p>
            <a:r>
              <a:rPr lang="zh-CN" altLang="en-US" sz="1000"/>
              <a:t>气针</a:t>
            </a:r>
            <a:endParaRPr lang="zh-CN" altLang="en-US" sz="1000"/>
          </a:p>
        </p:txBody>
      </p:sp>
      <p:sp>
        <p:nvSpPr>
          <p:cNvPr id="21522" name="矩形 10314"/>
          <p:cNvSpPr>
            <a:spLocks noChangeArrowheads="1"/>
          </p:cNvSpPr>
          <p:nvPr/>
        </p:nvSpPr>
        <p:spPr bwMode="auto">
          <a:xfrm>
            <a:off x="209550" y="2420938"/>
            <a:ext cx="1619250" cy="366712"/>
          </a:xfrm>
          <a:prstGeom prst="rect">
            <a:avLst/>
          </a:prstGeom>
          <a:noFill/>
          <a:ln w="9525">
            <a:noFill/>
            <a:miter lim="800000"/>
          </a:ln>
        </p:spPr>
        <p:txBody>
          <a:bodyPr anchor="ctr">
            <a:spAutoFit/>
          </a:bodyPr>
          <a:lstStyle/>
          <a:p>
            <a:r>
              <a:rPr lang="en-US" altLang="zh-CN" sz="1200" b="1"/>
              <a:t>4. </a:t>
            </a:r>
            <a:r>
              <a:rPr lang="zh-CN" altLang="en-US" sz="1200" b="1"/>
              <a:t>操作按键说明</a:t>
            </a:r>
            <a:r>
              <a:rPr lang="zh-CN" altLang="en-US"/>
              <a:t> </a:t>
            </a:r>
            <a:endParaRPr lang="zh-CN" altLang="en-US"/>
          </a:p>
        </p:txBody>
      </p:sp>
      <p:sp>
        <p:nvSpPr>
          <p:cNvPr id="21523" name="矩形 10315"/>
          <p:cNvSpPr>
            <a:spLocks noChangeArrowheads="1"/>
          </p:cNvSpPr>
          <p:nvPr/>
        </p:nvSpPr>
        <p:spPr bwMode="auto">
          <a:xfrm>
            <a:off x="496888" y="2836863"/>
            <a:ext cx="500062" cy="274637"/>
          </a:xfrm>
          <a:prstGeom prst="rect">
            <a:avLst/>
          </a:prstGeom>
          <a:noFill/>
          <a:ln w="9525">
            <a:noFill/>
            <a:miter lim="800000"/>
          </a:ln>
        </p:spPr>
        <p:txBody>
          <a:bodyPr anchor="ctr">
            <a:spAutoFit/>
          </a:bodyPr>
          <a:lstStyle/>
          <a:p>
            <a:pPr indent="381000"/>
            <a:r>
              <a:rPr lang="en-US" altLang="zh-CN" sz="1200"/>
              <a:t> </a:t>
            </a:r>
            <a:endParaRPr lang="en-US" altLang="zh-CN" sz="2600">
              <a:latin typeface="Times New Roman" panose="02020603050405020304" pitchFamily="18" charset="0"/>
              <a:sym typeface="Wingdings 3" panose="05040102010807070707" pitchFamily="18" charset="2"/>
            </a:endParaRPr>
          </a:p>
        </p:txBody>
      </p:sp>
      <p:sp>
        <p:nvSpPr>
          <p:cNvPr id="21524" name="矩形 10316"/>
          <p:cNvSpPr>
            <a:spLocks noChangeArrowheads="1"/>
          </p:cNvSpPr>
          <p:nvPr/>
        </p:nvSpPr>
        <p:spPr bwMode="auto">
          <a:xfrm>
            <a:off x="187325" y="3746500"/>
            <a:ext cx="1473200" cy="336550"/>
          </a:xfrm>
          <a:prstGeom prst="rect">
            <a:avLst/>
          </a:prstGeom>
          <a:noFill/>
          <a:ln w="9525">
            <a:noFill/>
            <a:miter lim="800000"/>
          </a:ln>
        </p:spPr>
        <p:txBody>
          <a:bodyPr wrap="none" anchor="ctr">
            <a:spAutoFit/>
          </a:bodyPr>
          <a:lstStyle/>
          <a:p>
            <a:r>
              <a:rPr lang="en-US" altLang="zh-CN" sz="1600" b="1">
                <a:cs typeface="Arial" panose="020B0604020202020204" pitchFamily="34" charset="0"/>
              </a:rPr>
              <a:t>TIME</a:t>
            </a:r>
            <a:r>
              <a:rPr lang="en-US" altLang="zh-CN" sz="1600">
                <a:latin typeface="Times New Roman" panose="02020603050405020304" pitchFamily="18" charset="0"/>
                <a:cs typeface="Times New Roman" panose="02020603050405020304" pitchFamily="18" charset="0"/>
              </a:rPr>
              <a:t>    </a:t>
            </a:r>
            <a:r>
              <a:rPr lang="en-US" altLang="zh-CN" sz="1600">
                <a:sym typeface="Wingdings 3" panose="05040102010807070707" pitchFamily="18" charset="2"/>
              </a:rPr>
              <a:t>   </a:t>
            </a:r>
            <a:r>
              <a:rPr lang="en-US" altLang="zh-CN" sz="900"/>
              <a:t> </a:t>
            </a:r>
            <a:endParaRPr lang="en-US" altLang="zh-CN" sz="900"/>
          </a:p>
        </p:txBody>
      </p:sp>
      <p:sp>
        <p:nvSpPr>
          <p:cNvPr id="21525" name="文本框 10317"/>
          <p:cNvSpPr txBox="1">
            <a:spLocks noChangeArrowheads="1"/>
          </p:cNvSpPr>
          <p:nvPr/>
        </p:nvSpPr>
        <p:spPr bwMode="auto">
          <a:xfrm>
            <a:off x="1627188" y="4406900"/>
            <a:ext cx="2374900" cy="485775"/>
          </a:xfrm>
          <a:prstGeom prst="rect">
            <a:avLst/>
          </a:prstGeom>
          <a:noFill/>
          <a:ln w="9525">
            <a:noFill/>
            <a:miter lim="800000"/>
          </a:ln>
        </p:spPr>
        <p:txBody>
          <a:bodyPr/>
          <a:lstStyle/>
          <a:p>
            <a:r>
              <a:rPr lang="zh-CN" altLang="en-US" sz="1000">
                <a:latin typeface="Times New Roman" panose="02020603050405020304" pitchFamily="18" charset="0"/>
                <a:cs typeface="Times New Roman" panose="02020603050405020304" pitchFamily="18" charset="0"/>
              </a:rPr>
              <a:t>运行</a:t>
            </a:r>
            <a:r>
              <a:rPr lang="en-US" altLang="zh-CN" sz="1000">
                <a:latin typeface="Times New Roman" panose="02020603050405020304" pitchFamily="18" charset="0"/>
                <a:cs typeface="Times New Roman" panose="02020603050405020304" pitchFamily="18" charset="0"/>
              </a:rPr>
              <a:t>/</a:t>
            </a:r>
            <a:r>
              <a:rPr lang="zh-CN" altLang="en-US" sz="1000">
                <a:latin typeface="Times New Roman" panose="02020603050405020304" pitchFamily="18" charset="0"/>
                <a:cs typeface="Times New Roman" panose="02020603050405020304" pitchFamily="18" charset="0"/>
              </a:rPr>
              <a:t>停止键。温度时间设置完成后，按此健即开始运行。运行过程中，持续按此键</a:t>
            </a:r>
            <a:r>
              <a:rPr lang="en-US" altLang="zh-CN" sz="1000">
                <a:latin typeface="Times New Roman" panose="02020603050405020304" pitchFamily="18" charset="0"/>
                <a:cs typeface="Times New Roman" panose="02020603050405020304" pitchFamily="18" charset="0"/>
              </a:rPr>
              <a:t>2</a:t>
            </a:r>
            <a:r>
              <a:rPr lang="zh-CN" altLang="en-US" sz="1000">
                <a:latin typeface="Times New Roman" panose="02020603050405020304" pitchFamily="18" charset="0"/>
                <a:cs typeface="Times New Roman" panose="02020603050405020304" pitchFamily="18" charset="0"/>
              </a:rPr>
              <a:t>秒钟后运行停止。</a:t>
            </a:r>
            <a:endParaRPr lang="zh-CN" altLang="en-US"/>
          </a:p>
        </p:txBody>
      </p:sp>
      <p:sp>
        <p:nvSpPr>
          <p:cNvPr id="21526" name="矩形 10318"/>
          <p:cNvSpPr>
            <a:spLocks noChangeArrowheads="1"/>
          </p:cNvSpPr>
          <p:nvPr/>
        </p:nvSpPr>
        <p:spPr bwMode="auto">
          <a:xfrm>
            <a:off x="212725" y="4476750"/>
            <a:ext cx="1631950" cy="336550"/>
          </a:xfrm>
          <a:prstGeom prst="rect">
            <a:avLst/>
          </a:prstGeom>
          <a:noFill/>
          <a:ln w="9525">
            <a:noFill/>
            <a:miter lim="800000"/>
          </a:ln>
        </p:spPr>
        <p:txBody>
          <a:bodyPr anchor="ctr">
            <a:spAutoFit/>
          </a:bodyPr>
          <a:lstStyle/>
          <a:p>
            <a:r>
              <a:rPr lang="en-US" altLang="zh-CN" sz="1600" b="1">
                <a:cs typeface="Arial" panose="020B0604020202020204" pitchFamily="34" charset="0"/>
              </a:rPr>
              <a:t>START/STOP</a:t>
            </a:r>
            <a:endParaRPr lang="en-US" altLang="zh-CN" sz="1600"/>
          </a:p>
        </p:txBody>
      </p:sp>
      <p:sp>
        <p:nvSpPr>
          <p:cNvPr id="21527" name="矩形 10319"/>
          <p:cNvSpPr>
            <a:spLocks noChangeArrowheads="1"/>
          </p:cNvSpPr>
          <p:nvPr/>
        </p:nvSpPr>
        <p:spPr bwMode="auto">
          <a:xfrm>
            <a:off x="179388" y="2984500"/>
            <a:ext cx="1373187" cy="336550"/>
          </a:xfrm>
          <a:prstGeom prst="rect">
            <a:avLst/>
          </a:prstGeom>
          <a:noFill/>
          <a:ln w="9525">
            <a:noFill/>
            <a:miter lim="800000"/>
          </a:ln>
        </p:spPr>
        <p:txBody>
          <a:bodyPr wrap="none">
            <a:spAutoFit/>
          </a:bodyPr>
          <a:lstStyle/>
          <a:p>
            <a:r>
              <a:rPr lang="en-US" altLang="zh-CN" sz="1600" b="1"/>
              <a:t>TEMP  </a:t>
            </a:r>
            <a:r>
              <a:rPr lang="en-US" altLang="zh-CN" sz="1600">
                <a:sym typeface="Wingdings 3" panose="05040102010807070707" pitchFamily="18" charset="2"/>
              </a:rPr>
              <a:t>  </a:t>
            </a:r>
            <a:endParaRPr lang="en-US" altLang="zh-CN" sz="1600">
              <a:sym typeface="Wingdings 3" panose="05040102010807070707" pitchFamily="18" charset="2"/>
            </a:endParaRPr>
          </a:p>
        </p:txBody>
      </p:sp>
      <p:sp>
        <p:nvSpPr>
          <p:cNvPr id="21528" name="矩形 10321"/>
          <p:cNvSpPr>
            <a:spLocks noChangeArrowheads="1"/>
          </p:cNvSpPr>
          <p:nvPr/>
        </p:nvSpPr>
        <p:spPr bwMode="auto">
          <a:xfrm>
            <a:off x="209550" y="260350"/>
            <a:ext cx="1122363" cy="274638"/>
          </a:xfrm>
          <a:prstGeom prst="rect">
            <a:avLst/>
          </a:prstGeom>
          <a:noFill/>
          <a:ln w="9525">
            <a:noFill/>
            <a:miter lim="800000"/>
          </a:ln>
        </p:spPr>
        <p:txBody>
          <a:bodyPr>
            <a:spAutoFit/>
          </a:bodyPr>
          <a:lstStyle/>
          <a:p>
            <a:r>
              <a:rPr lang="en-US" altLang="zh-CN" sz="1200" b="1"/>
              <a:t>3. </a:t>
            </a:r>
            <a:r>
              <a:rPr lang="zh-CN" altLang="en-US" sz="1200" b="1"/>
              <a:t>操作面板</a:t>
            </a:r>
            <a:endParaRPr lang="zh-CN" altLang="en-US" sz="1200" b="1"/>
          </a:p>
        </p:txBody>
      </p:sp>
      <p:sp>
        <p:nvSpPr>
          <p:cNvPr id="21529" name="文本框 10322"/>
          <p:cNvSpPr txBox="1">
            <a:spLocks noChangeArrowheads="1"/>
          </p:cNvSpPr>
          <p:nvPr/>
        </p:nvSpPr>
        <p:spPr bwMode="auto">
          <a:xfrm>
            <a:off x="1692275" y="2924175"/>
            <a:ext cx="2881313" cy="431800"/>
          </a:xfrm>
          <a:prstGeom prst="rect">
            <a:avLst/>
          </a:prstGeom>
          <a:noFill/>
          <a:ln w="9525">
            <a:noFill/>
            <a:miter lim="800000"/>
          </a:ln>
        </p:spPr>
        <p:txBody>
          <a:bodyPr/>
          <a:lstStyle/>
          <a:p>
            <a:r>
              <a:rPr lang="zh-CN" altLang="en-US" sz="1000">
                <a:latin typeface="Times New Roman" panose="02020603050405020304" pitchFamily="18" charset="0"/>
              </a:rPr>
              <a:t>温度设置键。</a:t>
            </a:r>
            <a:endParaRPr lang="zh-CN" altLang="en-US" sz="1000">
              <a:latin typeface="Times New Roman" panose="02020603050405020304" pitchFamily="18" charset="0"/>
            </a:endParaRPr>
          </a:p>
          <a:p>
            <a:r>
              <a:rPr lang="zh-CN" altLang="en-US" sz="1000">
                <a:solidFill>
                  <a:srgbClr val="000000"/>
                </a:solidFill>
                <a:latin typeface="Times New Roman" panose="02020603050405020304" pitchFamily="18" charset="0"/>
              </a:rPr>
              <a:t>短按 </a:t>
            </a:r>
            <a:r>
              <a:rPr lang="zh-CN" altLang="en-US" sz="1000">
                <a:latin typeface="Times New Roman" panose="02020603050405020304" pitchFamily="18" charset="0"/>
              </a:rPr>
              <a:t>“</a:t>
            </a:r>
            <a:r>
              <a:rPr lang="en-US" altLang="zh-CN" sz="1000">
                <a:latin typeface="Times New Roman" panose="02020603050405020304" pitchFamily="18" charset="0"/>
                <a:sym typeface="Wingdings 3" panose="05040102010807070707" pitchFamily="18" charset="2"/>
              </a:rPr>
              <a:t></a:t>
            </a:r>
            <a:r>
              <a:rPr lang="en-US" altLang="zh-CN" sz="1000">
                <a:latin typeface="Times New Roman" panose="02020603050405020304" pitchFamily="18" charset="0"/>
              </a:rPr>
              <a:t>”</a:t>
            </a:r>
            <a:r>
              <a:rPr lang="en-US" altLang="zh-CN" sz="1000">
                <a:solidFill>
                  <a:srgbClr val="000000"/>
                </a:solidFill>
                <a:latin typeface="Times New Roman" panose="02020603050405020304" pitchFamily="18" charset="0"/>
              </a:rPr>
              <a:t> </a:t>
            </a:r>
            <a:r>
              <a:rPr lang="zh-CN" altLang="en-US" sz="1000">
                <a:solidFill>
                  <a:srgbClr val="000000"/>
                </a:solidFill>
                <a:latin typeface="Times New Roman" panose="02020603050405020304" pitchFamily="18" charset="0"/>
              </a:rPr>
              <a:t>设置温度值增大，长按设置闪烁位</a:t>
            </a:r>
            <a:r>
              <a:rPr lang="en-US" altLang="zh-CN" sz="1000">
                <a:latin typeface="Times New Roman" panose="02020603050405020304" pitchFamily="18" charset="0"/>
              </a:rPr>
              <a:t>,</a:t>
            </a:r>
            <a:endParaRPr lang="en-US" altLang="zh-CN" sz="1000">
              <a:latin typeface="Times New Roman" panose="02020603050405020304" pitchFamily="18" charset="0"/>
            </a:endParaRPr>
          </a:p>
          <a:p>
            <a:r>
              <a:rPr lang="zh-CN" altLang="en-US" sz="1000">
                <a:solidFill>
                  <a:srgbClr val="000000"/>
                </a:solidFill>
                <a:latin typeface="Times New Roman" panose="02020603050405020304" pitchFamily="18" charset="0"/>
              </a:rPr>
              <a:t>短按 </a:t>
            </a:r>
            <a:r>
              <a:rPr lang="zh-CN" altLang="en-US" sz="1000">
                <a:latin typeface="Times New Roman" panose="02020603050405020304" pitchFamily="18" charset="0"/>
              </a:rPr>
              <a:t>“</a:t>
            </a:r>
            <a:r>
              <a:rPr lang="en-US" altLang="zh-CN" sz="1000">
                <a:latin typeface="Times New Roman" panose="02020603050405020304" pitchFamily="18" charset="0"/>
                <a:sym typeface="Wingdings 3" panose="05040102010807070707" pitchFamily="18" charset="2"/>
              </a:rPr>
              <a:t></a:t>
            </a:r>
            <a:r>
              <a:rPr lang="en-US" altLang="zh-CN" sz="1000">
                <a:latin typeface="Times New Roman" panose="02020603050405020304" pitchFamily="18" charset="0"/>
              </a:rPr>
              <a:t>”</a:t>
            </a:r>
            <a:r>
              <a:rPr lang="en-US" altLang="zh-CN" sz="1000">
                <a:solidFill>
                  <a:srgbClr val="000000"/>
                </a:solidFill>
                <a:latin typeface="Times New Roman" panose="02020603050405020304" pitchFamily="18" charset="0"/>
              </a:rPr>
              <a:t> </a:t>
            </a:r>
            <a:r>
              <a:rPr lang="zh-CN" altLang="en-US" sz="1000">
                <a:solidFill>
                  <a:srgbClr val="000000"/>
                </a:solidFill>
                <a:latin typeface="Times New Roman" panose="02020603050405020304" pitchFamily="18" charset="0"/>
              </a:rPr>
              <a:t>设置温度值减少，长按设置闪烁位</a:t>
            </a:r>
            <a:endParaRPr lang="zh-CN" altLang="en-US" sz="1000">
              <a:latin typeface="Times New Roman" panose="02020603050405020304" pitchFamily="18" charset="0"/>
            </a:endParaRPr>
          </a:p>
        </p:txBody>
      </p:sp>
      <p:sp>
        <p:nvSpPr>
          <p:cNvPr id="21530" name="文本框 10323"/>
          <p:cNvSpPr txBox="1">
            <a:spLocks noChangeArrowheads="1"/>
          </p:cNvSpPr>
          <p:nvPr/>
        </p:nvSpPr>
        <p:spPr bwMode="auto">
          <a:xfrm>
            <a:off x="1692275" y="3644900"/>
            <a:ext cx="3254375" cy="574675"/>
          </a:xfrm>
          <a:prstGeom prst="rect">
            <a:avLst/>
          </a:prstGeom>
          <a:noFill/>
          <a:ln w="9525">
            <a:noFill/>
            <a:miter lim="800000"/>
          </a:ln>
        </p:spPr>
        <p:txBody>
          <a:bodyPr/>
          <a:lstStyle/>
          <a:p>
            <a:r>
              <a:rPr lang="zh-CN" altLang="en-US" sz="1000">
                <a:latin typeface="Times New Roman" panose="02020603050405020304" pitchFamily="18" charset="0"/>
              </a:rPr>
              <a:t>定时时间设置键。</a:t>
            </a:r>
            <a:endParaRPr lang="zh-CN" altLang="en-US" sz="1000">
              <a:latin typeface="Times New Roman" panose="02020603050405020304" pitchFamily="18" charset="0"/>
            </a:endParaRPr>
          </a:p>
          <a:p>
            <a:r>
              <a:rPr lang="zh-CN" altLang="en-US" sz="1000">
                <a:solidFill>
                  <a:srgbClr val="000000"/>
                </a:solidFill>
                <a:latin typeface="Times New Roman" panose="02020603050405020304" pitchFamily="18" charset="0"/>
              </a:rPr>
              <a:t>短按 </a:t>
            </a:r>
            <a:r>
              <a:rPr lang="zh-CN" altLang="en-US" sz="1000">
                <a:latin typeface="Times New Roman" panose="02020603050405020304" pitchFamily="18" charset="0"/>
              </a:rPr>
              <a:t>“</a:t>
            </a:r>
            <a:r>
              <a:rPr lang="en-US" altLang="zh-CN" sz="1000">
                <a:latin typeface="Times New Roman" panose="02020603050405020304" pitchFamily="18" charset="0"/>
                <a:sym typeface="Wingdings 3" panose="05040102010807070707" pitchFamily="18" charset="2"/>
              </a:rPr>
              <a:t></a:t>
            </a:r>
            <a:r>
              <a:rPr lang="en-US" altLang="zh-CN" sz="1000">
                <a:latin typeface="Times New Roman" panose="02020603050405020304" pitchFamily="18" charset="0"/>
              </a:rPr>
              <a:t>”</a:t>
            </a:r>
            <a:r>
              <a:rPr lang="en-US" altLang="zh-CN" sz="1000">
                <a:solidFill>
                  <a:srgbClr val="000000"/>
                </a:solidFill>
                <a:latin typeface="Times New Roman" panose="02020603050405020304" pitchFamily="18" charset="0"/>
              </a:rPr>
              <a:t> </a:t>
            </a:r>
            <a:r>
              <a:rPr lang="zh-CN" altLang="en-US" sz="1000">
                <a:solidFill>
                  <a:srgbClr val="000000"/>
                </a:solidFill>
                <a:latin typeface="Times New Roman" panose="02020603050405020304" pitchFamily="18" charset="0"/>
              </a:rPr>
              <a:t>设置时间值增大，长按设置闪烁位</a:t>
            </a:r>
            <a:r>
              <a:rPr lang="en-US" altLang="zh-CN" sz="1000">
                <a:latin typeface="Times New Roman" panose="02020603050405020304" pitchFamily="18" charset="0"/>
              </a:rPr>
              <a:t>,</a:t>
            </a:r>
            <a:endParaRPr lang="en-US" altLang="zh-CN" sz="1000">
              <a:latin typeface="Times New Roman" panose="02020603050405020304" pitchFamily="18" charset="0"/>
            </a:endParaRPr>
          </a:p>
          <a:p>
            <a:r>
              <a:rPr lang="zh-CN" altLang="en-US" sz="1000">
                <a:solidFill>
                  <a:srgbClr val="000000"/>
                </a:solidFill>
                <a:latin typeface="Times New Roman" panose="02020603050405020304" pitchFamily="18" charset="0"/>
              </a:rPr>
              <a:t>短按 </a:t>
            </a:r>
            <a:r>
              <a:rPr lang="zh-CN" altLang="en-US" sz="1000">
                <a:latin typeface="Times New Roman" panose="02020603050405020304" pitchFamily="18" charset="0"/>
              </a:rPr>
              <a:t>“</a:t>
            </a:r>
            <a:r>
              <a:rPr lang="en-US" altLang="zh-CN" sz="1000">
                <a:latin typeface="Times New Roman" panose="02020603050405020304" pitchFamily="18" charset="0"/>
                <a:sym typeface="Wingdings 3" panose="05040102010807070707" pitchFamily="18" charset="2"/>
              </a:rPr>
              <a:t></a:t>
            </a:r>
            <a:r>
              <a:rPr lang="en-US" altLang="zh-CN" sz="1000">
                <a:latin typeface="Times New Roman" panose="02020603050405020304" pitchFamily="18" charset="0"/>
              </a:rPr>
              <a:t>”</a:t>
            </a:r>
            <a:r>
              <a:rPr lang="en-US" altLang="zh-CN" sz="1000">
                <a:solidFill>
                  <a:srgbClr val="000000"/>
                </a:solidFill>
                <a:latin typeface="Times New Roman" panose="02020603050405020304" pitchFamily="18" charset="0"/>
              </a:rPr>
              <a:t> </a:t>
            </a:r>
            <a:r>
              <a:rPr lang="zh-CN" altLang="en-US" sz="1000">
                <a:solidFill>
                  <a:srgbClr val="000000"/>
                </a:solidFill>
                <a:latin typeface="Times New Roman" panose="02020603050405020304" pitchFamily="18" charset="0"/>
              </a:rPr>
              <a:t>设置时间值减少，长按设置闪烁位</a:t>
            </a:r>
            <a:endParaRPr lang="zh-CN" altLang="en-US"/>
          </a:p>
        </p:txBody>
      </p:sp>
      <p:sp>
        <p:nvSpPr>
          <p:cNvPr id="21531" name="文本框 10324"/>
          <p:cNvSpPr txBox="1">
            <a:spLocks noChangeArrowheads="1"/>
          </p:cNvSpPr>
          <p:nvPr/>
        </p:nvSpPr>
        <p:spPr bwMode="auto">
          <a:xfrm>
            <a:off x="1903413" y="6527800"/>
            <a:ext cx="254000" cy="244475"/>
          </a:xfrm>
          <a:prstGeom prst="rect">
            <a:avLst/>
          </a:prstGeom>
          <a:noFill/>
          <a:ln w="9525">
            <a:noFill/>
            <a:miter lim="800000"/>
          </a:ln>
        </p:spPr>
        <p:txBody>
          <a:bodyPr wrap="none">
            <a:spAutoFit/>
          </a:bodyPr>
          <a:lstStyle/>
          <a:p>
            <a:r>
              <a:rPr lang="en-US" altLang="zh-CN" sz="1000"/>
              <a:t>7</a:t>
            </a:r>
            <a:endParaRPr lang="en-US" altLang="zh-CN" sz="1000"/>
          </a:p>
        </p:txBody>
      </p:sp>
      <p:pic>
        <p:nvPicPr>
          <p:cNvPr id="21532" name="图片 10325"/>
          <p:cNvPicPr>
            <a:picLocks noChangeAspect="1"/>
          </p:cNvPicPr>
          <p:nvPr/>
        </p:nvPicPr>
        <p:blipFill>
          <a:blip r:embed="rId2"/>
          <a:srcRect/>
          <a:stretch>
            <a:fillRect/>
          </a:stretch>
        </p:blipFill>
        <p:spPr bwMode="auto">
          <a:xfrm>
            <a:off x="250825" y="549275"/>
            <a:ext cx="4124325" cy="1571625"/>
          </a:xfrm>
          <a:prstGeom prst="rect">
            <a:avLst/>
          </a:prstGeom>
          <a:noFill/>
          <a:ln w="9525">
            <a:noFill/>
            <a:miter lim="800000"/>
            <a:headEnd/>
            <a:tailEnd/>
          </a:ln>
        </p:spPr>
      </p:pic>
    </p:spTree>
  </p:cSld>
  <p:clrMapOvr>
    <a:masterClrMapping/>
  </p:clrMapOvr>
</p:sld>
</file>

<file path=ppt/tags/tag1.xml><?xml version="1.0" encoding="utf-8"?>
<p:tagLst xmlns:p="http://schemas.openxmlformats.org/presentationml/2006/main">
  <p:tag name="commondata" val="eyJoZGlkIjoiMGNiYjY2MWMwZTkwMWQ2MzUzNDBiMGE5OWM0NTlkNzY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6842</Words>
  <Application>WPS 演示</Application>
  <PresentationFormat>全屏显示(4:3)</PresentationFormat>
  <Paragraphs>629</Paragraphs>
  <Slides>10</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10</vt:i4>
      </vt:variant>
    </vt:vector>
  </HeadingPairs>
  <TitlesOfParts>
    <vt:vector size="25" baseType="lpstr">
      <vt:lpstr>Arial</vt:lpstr>
      <vt:lpstr>宋体</vt:lpstr>
      <vt:lpstr>Wingdings</vt:lpstr>
      <vt:lpstr>黑体</vt:lpstr>
      <vt:lpstr>Times New Roman</vt:lpstr>
      <vt:lpstr>Monospac821 BT</vt:lpstr>
      <vt:lpstr>HelveticaNeue LT 43 LightEx</vt:lpstr>
      <vt:lpstr>Wingdings 3</vt:lpstr>
      <vt:lpstr>Symbol</vt:lpstr>
      <vt:lpstr>PMingLiU</vt:lpstr>
      <vt:lpstr>MingLiU-ExtB</vt:lpstr>
      <vt:lpstr>微软雅黑</vt:lpstr>
      <vt:lpstr>Arial Unicode MS</vt:lpstr>
      <vt:lpstr>Calibri</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VOL User</dc:creator>
  <cp:lastModifiedBy>力辰产品商务</cp:lastModifiedBy>
  <cp:revision>77</cp:revision>
  <dcterms:created xsi:type="dcterms:W3CDTF">2011-12-05T06:26:00Z</dcterms:created>
  <dcterms:modified xsi:type="dcterms:W3CDTF">2024-11-14T01:59:40Z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2052-12.1.0.18608</vt:lpwstr>
  </property>
  <property fmtid="{D5CDD505-2E9C-101B-9397-08002B2CF9AE}" pid="3" name="ICV">
    <vt:lpwstr>8492E92DD99241E5B65C4C5BC3651777_12</vt:lpwstr>
  </property>
</Properties>
</file>